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4" r:id="rId23"/>
    <p:sldId id="278" r:id="rId24"/>
    <p:sldId id="279" r:id="rId25"/>
    <p:sldId id="280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7299-4181-4399-BE19-746E09603FC5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A8F8-FB11-4940-BEDB-98180F31E4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BA8F8-FB11-4940-BEDB-98180F31E4A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BA8F8-FB11-4940-BEDB-98180F31E4A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bu.bg/download/nbu-files/another-files/raifaizen-bank-uverenie.doc" TargetMode="External"/><Relationship Id="rId2" Type="http://schemas.openxmlformats.org/officeDocument/2006/relationships/hyperlink" Target="https://nbu.bg/download/nbu-files/another-files/dsk-uverenie-za-kredit-doc.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udent@nbu.bg" TargetMode="External"/><Relationship Id="rId5" Type="http://schemas.openxmlformats.org/officeDocument/2006/relationships/hyperlink" Target="https://nbu.bg/download/nbu-files/another-files/alianz.doc" TargetMode="External"/><Relationship Id="rId4" Type="http://schemas.openxmlformats.org/officeDocument/2006/relationships/hyperlink" Target="https://nbu.bg/download/nbu-files/another-files/eurobank.doc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niki\Desktop\G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185" y="0"/>
            <a:ext cx="9189185" cy="6858000"/>
          </a:xfrm>
          <a:prstGeom prst="rect">
            <a:avLst/>
          </a:prstGeom>
          <a:noFill/>
        </p:spPr>
      </p:pic>
      <p:pic>
        <p:nvPicPr>
          <p:cNvPr id="5" name="Picture 2" descr="https://nbu.bg/images/logo_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0"/>
            <a:ext cx="3633104" cy="2055091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5715000"/>
            <a:ext cx="92964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bg-BG" sz="3600" b="1" dirty="0" smtClean="0">
                <a:latin typeface="Arial" pitchFamily="34" charset="0"/>
                <a:cs typeface="Arial" pitchFamily="34" charset="0"/>
              </a:rPr>
              <a:t>БП “Биология – обща и приложна”</a:t>
            </a:r>
            <a:br>
              <a:rPr lang="bg-BG" sz="3600" b="1" dirty="0" smtClean="0">
                <a:latin typeface="Arial" pitchFamily="34" charset="0"/>
                <a:cs typeface="Arial" pitchFamily="34" charset="0"/>
              </a:rPr>
            </a:br>
            <a:r>
              <a:rPr lang="bg-BG" sz="3600" b="1" dirty="0" smtClean="0">
                <a:latin typeface="Arial" pitchFamily="34" charset="0"/>
                <a:cs typeface="Arial" pitchFamily="34" charset="0"/>
              </a:rPr>
              <a:t>БП “Клетъчна биология и вирусология”</a:t>
            </a:r>
            <a:endParaRPr lang="en-US" altLang="bg-BG" sz="3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Клетъчна биология и вирусология</a:t>
            </a:r>
            <a:br>
              <a:rPr lang="ru-RU" b="1" dirty="0" smtClean="0"/>
            </a:br>
            <a:r>
              <a:rPr lang="ru-RU" b="1" dirty="0" smtClean="0"/>
              <a:t>Кратко представяне на програмата: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БП „Клетъчна биология и вирусология“ РО включва две взаимно допълващи се области: Клетъчна биология и Вирусология. Те обхващат широк спектър от взаимодействия между клетъчни структури и вътреклетъчни патогени (вируси, вироиди, микоплазми, рикетсии, хламидии). </a:t>
            </a:r>
          </a:p>
          <a:p>
            <a:r>
              <a:rPr lang="ru-RU" dirty="0" smtClean="0"/>
              <a:t>Избралите програмата студенти ще изучават биологичните процеси и явления на организмово, тъканно, клетъчно, субклетъчно и молекулно равнище, използвайки съвременни физикохимични, биохимични, биофизични, генетични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Специалност и професионална квалификация: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Специалност:</a:t>
            </a:r>
            <a:r>
              <a:rPr lang="ru-RU" dirty="0" smtClean="0"/>
              <a:t> Клетъчна биология и вирусология</a:t>
            </a:r>
            <a:br>
              <a:rPr lang="ru-RU" dirty="0" smtClean="0"/>
            </a:br>
            <a:r>
              <a:rPr lang="ru-RU" b="1" dirty="0" smtClean="0"/>
              <a:t>Квалификация:</a:t>
            </a:r>
            <a:r>
              <a:rPr lang="ru-RU" dirty="0" smtClean="0"/>
              <a:t> молякулярен биолог-вирусолог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Практики:</a:t>
            </a:r>
          </a:p>
          <a:p>
            <a:r>
              <a:rPr lang="ru-RU" dirty="0" smtClean="0"/>
              <a:t>Практическите занятия се провеждат в УПИЗ по Биология, Лабораторията по зоология и ботаника, Лабораторията по анатомия и хистология, База на НБУ в гр. Созопол, както и в структури, свързани с изучаваните дисциплини.</a:t>
            </a:r>
          </a:p>
          <a:p>
            <a:r>
              <a:rPr lang="ru-RU" b="1" dirty="0" smtClean="0"/>
              <a:t>Международна мобилност:</a:t>
            </a:r>
          </a:p>
          <a:p>
            <a:r>
              <a:rPr lang="ru-RU" dirty="0" smtClean="0"/>
              <a:t>Програмата осигурява възможност за международна студентска мобилност във Франция, Румъния, Португалия и Полша.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Компетенции на завършилите програмата: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Придобитите компетенции на специалисти по клетъчна биология и вирусология им осигуряват възможност да демонстрират иновативно мислене в различни направления, които използват съвременни биохимични и молекулярно-биологични подходи (протеомика, геномика, транскриптомика, метаболомика, биоинформатика, генно инженерство), медицина (молекулярна диагностика), фармакология (лекарствен дизайн).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Дипломиране: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Завършването на обучението в бакалавърската програма става със защита на бакалавърска теза или полагане на държавен изпит след покриване на изисквания брой кредити.</a:t>
            </a:r>
          </a:p>
          <a:p>
            <a:r>
              <a:rPr lang="ru-RU" dirty="0" smtClean="0"/>
              <a:t> Освен професионалната квалификация, която дава програмата, студентите могат да получат безплатно и допълнителна специализация като обучават в майнър-програма - втора специалност по техен избор. </a:t>
            </a:r>
          </a:p>
          <a:p>
            <a:r>
              <a:rPr lang="ru-RU" dirty="0" smtClean="0"/>
              <a:t>Начинът и условията на завършване са съгласно "Стандарта за завършване на образователно-квалификационна степен".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Професия и възможни заемани длъжности: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Професионалнат реализация се осъществява в Институтите от сферата на геномни лаборатории диагностични и научноизследователски лаборатории, вирусологични лабораории в болнични заведения. </a:t>
            </a:r>
          </a:p>
          <a:p>
            <a:r>
              <a:rPr lang="ru-RU" dirty="0" smtClean="0"/>
              <a:t>Завършилите тази програма могат да намерят своето реализация и в лаборатории към промишлени предприятия, а така също и в администрацията, мениджмънта и маркетинга с медико-биологична насоченост.</a:t>
            </a:r>
          </a:p>
          <a:p>
            <a:r>
              <a:rPr lang="ru-RU" dirty="0" smtClean="0"/>
              <a:t>* Националната класификация на професиите и длъжностите – 870-2131-6045 (</a:t>
            </a:r>
            <a:r>
              <a:rPr lang="ru-RU" b="1" dirty="0" smtClean="0"/>
              <a:t>биолог, вирусология</a:t>
            </a:r>
            <a:r>
              <a:rPr lang="ru-RU" dirty="0" smtClean="0"/>
              <a:t>); 853-2131-7028 (</a:t>
            </a:r>
            <a:r>
              <a:rPr lang="ru-RU" b="1" dirty="0" smtClean="0"/>
              <a:t>биолог, молекулярен), </a:t>
            </a:r>
            <a:r>
              <a:rPr lang="ru-RU" dirty="0" smtClean="0"/>
              <a:t>871-2131-6045</a:t>
            </a:r>
            <a:r>
              <a:rPr lang="ru-RU" b="1" dirty="0" smtClean="0"/>
              <a:t> (биолог, клинична химия); </a:t>
            </a:r>
            <a:r>
              <a:rPr lang="ru-RU" dirty="0" smtClean="0"/>
              <a:t>881-2131-6056</a:t>
            </a:r>
            <a:r>
              <a:rPr lang="ru-RU" b="1" dirty="0" smtClean="0"/>
              <a:t> (биолог, медицински биолог</a:t>
            </a:r>
            <a:r>
              <a:rPr lang="ru-RU" dirty="0" smtClean="0"/>
              <a:t>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bg-BG" dirty="0" smtClean="0"/>
              <a:t>Календар на студента</a:t>
            </a:r>
            <a:endParaRPr lang="en-US" dirty="0"/>
          </a:p>
        </p:txBody>
      </p:sp>
      <p:pic>
        <p:nvPicPr>
          <p:cNvPr id="1027" name="Picture 3" descr="C:\Users\Niki\Desktop\Pic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047750"/>
            <a:ext cx="4070350" cy="581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Академично консултиране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Студентите могат да се консултират с програмния консултант при:</a:t>
            </a:r>
          </a:p>
          <a:p>
            <a:r>
              <a:rPr lang="ru-RU" dirty="0" smtClean="0"/>
              <a:t>формирането на учебната програма и избора на курсовете;</a:t>
            </a:r>
          </a:p>
          <a:p>
            <a:r>
              <a:rPr lang="ru-RU" dirty="0" smtClean="0"/>
              <a:t>проследяването на натрупаните образователни кредити;</a:t>
            </a:r>
          </a:p>
          <a:p>
            <a:r>
              <a:rPr lang="ru-RU" dirty="0" smtClean="0"/>
              <a:t>изработването на индивидуален план на обучение;</a:t>
            </a:r>
          </a:p>
          <a:p>
            <a:r>
              <a:rPr lang="ru-RU" dirty="0" smtClean="0"/>
              <a:t>избора на minor-програма – втора специалност за третата и четвъртата година от обучението в бакалавърска програма;</a:t>
            </a:r>
          </a:p>
          <a:p>
            <a:r>
              <a:rPr lang="ru-RU" dirty="0" smtClean="0"/>
              <a:t>явяването на приравнителен или повишителен изпит;</a:t>
            </a:r>
          </a:p>
          <a:p>
            <a:r>
              <a:rPr lang="ru-RU" dirty="0" smtClean="0"/>
              <a:t>смяната на курс;</a:t>
            </a:r>
          </a:p>
          <a:p>
            <a:r>
              <a:rPr lang="ru-RU" dirty="0" smtClean="0"/>
              <a:t>подготовката за дипломирането. </a:t>
            </a:r>
          </a:p>
          <a:p>
            <a:r>
              <a:rPr lang="ru-RU" b="1" dirty="0" smtClean="0"/>
              <a:t>Декан на факултет</a:t>
            </a:r>
            <a:br>
              <a:rPr lang="ru-RU" b="1" dirty="0" smtClean="0"/>
            </a:br>
            <a:r>
              <a:rPr lang="ru-RU" dirty="0" smtClean="0"/>
              <a:t>Деканите на факултети оказват съдействие на студентите по всички въпроси и проблеми, свързани с обучението. </a:t>
            </a:r>
          </a:p>
          <a:p>
            <a:r>
              <a:rPr lang="ru-RU" dirty="0" smtClean="0"/>
              <a:t>Деканите и комисията по акредитация към съответния факултет акредитират курсове в съответствие с предложенията на програмните съвети.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Административно обслужване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63880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400" b="1" dirty="0" smtClean="0"/>
              <a:t>В Студентски център </a:t>
            </a:r>
            <a:r>
              <a:rPr lang="ru-RU" sz="6400" dirty="0" smtClean="0"/>
              <a:t>студентите се записват:</a:t>
            </a:r>
          </a:p>
          <a:p>
            <a:r>
              <a:rPr lang="ru-RU" sz="6400" dirty="0" smtClean="0"/>
              <a:t>за семестъра;</a:t>
            </a:r>
          </a:p>
          <a:p>
            <a:r>
              <a:rPr lang="ru-RU" sz="6400" dirty="0" smtClean="0"/>
              <a:t>в група за общообразователните курсове за знания и умения;</a:t>
            </a:r>
          </a:p>
          <a:p>
            <a:r>
              <a:rPr lang="ru-RU" sz="6400" dirty="0" smtClean="0"/>
              <a:t>за общообразователни изпити за умения.</a:t>
            </a:r>
          </a:p>
          <a:p>
            <a:r>
              <a:rPr lang="ru-RU" sz="6400" dirty="0" smtClean="0"/>
              <a:t> </a:t>
            </a:r>
          </a:p>
          <a:p>
            <a:r>
              <a:rPr lang="ru-RU" sz="6400" b="1" dirty="0" smtClean="0"/>
              <a:t>Подават декларация</a:t>
            </a:r>
            <a:r>
              <a:rPr lang="ru-RU" sz="6400" dirty="0" smtClean="0"/>
              <a:t>:</a:t>
            </a:r>
          </a:p>
          <a:p>
            <a:r>
              <a:rPr lang="ru-RU" sz="6400" dirty="0" smtClean="0"/>
              <a:t>за здравно осигуряване</a:t>
            </a:r>
          </a:p>
          <a:p>
            <a:r>
              <a:rPr lang="ru-RU" sz="6400" dirty="0" smtClean="0"/>
              <a:t> </a:t>
            </a:r>
          </a:p>
          <a:p>
            <a:r>
              <a:rPr lang="ru-RU" sz="6400" b="1" dirty="0" smtClean="0"/>
              <a:t>Заверяват:</a:t>
            </a:r>
          </a:p>
          <a:p>
            <a:r>
              <a:rPr lang="ru-RU" sz="6400" dirty="0" smtClean="0"/>
              <a:t>студентските си книжки;</a:t>
            </a:r>
          </a:p>
          <a:p>
            <a:r>
              <a:rPr lang="ru-RU" sz="6400" dirty="0" smtClean="0"/>
              <a:t>студентските си лични карти.</a:t>
            </a:r>
          </a:p>
          <a:p>
            <a:r>
              <a:rPr lang="ru-RU" sz="6400" dirty="0" smtClean="0"/>
              <a:t> </a:t>
            </a:r>
          </a:p>
          <a:p>
            <a:r>
              <a:rPr lang="ru-RU" sz="6400" b="1" dirty="0" smtClean="0"/>
              <a:t>Получават:</a:t>
            </a:r>
          </a:p>
          <a:p>
            <a:r>
              <a:rPr lang="ru-RU" sz="6400" dirty="0" smtClean="0"/>
              <a:t>уверение;</a:t>
            </a:r>
          </a:p>
          <a:p>
            <a:r>
              <a:rPr lang="ru-RU" sz="6400" dirty="0" smtClean="0"/>
              <a:t>академична справка;</a:t>
            </a:r>
          </a:p>
          <a:p>
            <a:r>
              <a:rPr lang="ru-RU" sz="6400" dirty="0" smtClean="0"/>
              <a:t>протокол за приравнителен изпит.</a:t>
            </a:r>
          </a:p>
          <a:p>
            <a:r>
              <a:rPr lang="ru-RU" sz="6400" dirty="0" smtClean="0"/>
              <a:t> </a:t>
            </a:r>
          </a:p>
          <a:p>
            <a:r>
              <a:rPr lang="ru-RU" sz="6400" b="1" dirty="0" smtClean="0"/>
              <a:t>Подават заявление</a:t>
            </a:r>
            <a:r>
              <a:rPr lang="ru-RU" sz="6400" dirty="0" smtClean="0"/>
              <a:t>:</a:t>
            </a:r>
          </a:p>
          <a:p>
            <a:r>
              <a:rPr lang="ru-RU" sz="6400" dirty="0" smtClean="0"/>
              <a:t>до Председателя на Настоятелството на НБУ;</a:t>
            </a:r>
          </a:p>
          <a:p>
            <a:r>
              <a:rPr lang="ru-RU" sz="6400" dirty="0" smtClean="0"/>
              <a:t>до Ректора на НБУ за прехвърляне от други висши училища или след придобита степен на висше образование;</a:t>
            </a:r>
          </a:p>
          <a:p>
            <a:r>
              <a:rPr lang="ru-RU" sz="6400" dirty="0" smtClean="0"/>
              <a:t>до Деканите на факултети за: смяна на курсове; прехвърляне в друга програма;</a:t>
            </a:r>
          </a:p>
          <a:p>
            <a:r>
              <a:rPr lang="ru-RU" sz="6400" dirty="0" smtClean="0"/>
              <a:t>за изготвяне на индивидуална програма или обучение по индивидуален план.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Акредитация 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Приетите в учебни програми на НБУ студенти, които са завършили или са се прехвърлили от други висши училища, имат право на акредитация на курсове.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Акредитирането се извършва от комисиите по акредитация към факултетите.</a:t>
            </a:r>
          </a:p>
          <a:p>
            <a:r>
              <a:rPr lang="ru-RU" dirty="0" smtClean="0"/>
              <a:t>Кандидатите заявяват желанието си за акредитация на курсове в заявление до Декана на съответния факултет, като прилагат копие на документ за завършено образование или академична справка.</a:t>
            </a:r>
          </a:p>
          <a:p>
            <a:r>
              <a:rPr lang="ru-RU" dirty="0" smtClean="0"/>
              <a:t>Студентите, завършили професионални колежи или специализирани гимназии, могат да акредитират курсове от БП – I част на основание на документи, доказващи придобити знания и умения;</a:t>
            </a:r>
          </a:p>
          <a:p>
            <a:r>
              <a:rPr lang="ru-RU" dirty="0" smtClean="0"/>
              <a:t>Комисията по акредитация към съответния факултет акредитира курсовете, като отчита предложението на програмните съвети.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Биология - обща и приложна</a:t>
            </a:r>
            <a:br>
              <a:rPr lang="ru-RU" b="1" dirty="0" smtClean="0"/>
            </a:br>
            <a:r>
              <a:rPr lang="ru-RU" b="1" dirty="0" smtClean="0"/>
              <a:t>Кратко представяне на програмата: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85934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Обучението в програмата през първите две години </a:t>
            </a:r>
            <a:r>
              <a:rPr lang="ru-RU" sz="2800" dirty="0" smtClean="0"/>
              <a:t>обхваща </a:t>
            </a:r>
            <a:r>
              <a:rPr lang="ru-RU" sz="2800" b="1" dirty="0" smtClean="0">
                <a:solidFill>
                  <a:srgbClr val="FF0000"/>
                </a:solidFill>
              </a:rPr>
              <a:t>общо образование</a:t>
            </a:r>
            <a:r>
              <a:rPr lang="ru-RU" sz="2800" dirty="0" smtClean="0"/>
              <a:t>; обучение по основни научни направления в двусеместриални курсове – Основи на биологията, Физика и астрономия, и др.; общообразователни и специализирани курсове в областта на природните науки. </a:t>
            </a:r>
            <a:endParaRPr lang="ru-RU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Студентите в Нов български университет имат право да кандидатстват за студентски кредити. Новоприетите студенти също могат да кандидатстват за студентски кредит, след като заплатят първата си такса.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Услугата се предлага от четири банки. Необходимите уверения можете да изтеглите от тук: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dirty="0" smtClean="0">
                <a:hlinkClick r:id="rId2"/>
              </a:rPr>
              <a:t>Банка ДСК</a:t>
            </a:r>
            <a:r>
              <a:rPr lang="ru-RU" dirty="0" smtClean="0"/>
              <a:t>   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Райфайзенбанк</a:t>
            </a:r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4"/>
              </a:rPr>
              <a:t>Юробанк България</a:t>
            </a:r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r>
              <a:rPr lang="ru-RU" dirty="0" smtClean="0">
                <a:hlinkClick r:id="rId5"/>
              </a:rPr>
              <a:t>Алианц Банк</a:t>
            </a:r>
            <a:r>
              <a:rPr lang="ru-RU" dirty="0" smtClean="0"/>
              <a:t>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 да кандидатствате, Вие трябва:</a:t>
            </a:r>
            <a:endParaRPr lang="ru-RU" dirty="0" smtClean="0"/>
          </a:p>
          <a:p>
            <a:r>
              <a:rPr lang="ru-RU" dirty="0" smtClean="0"/>
              <a:t>Да сте български гражданин или гражданин на страните, посочени в Закона за кредитиране на студенти и докторанти.</a:t>
            </a:r>
          </a:p>
          <a:p>
            <a:r>
              <a:rPr lang="ru-RU" dirty="0" smtClean="0"/>
              <a:t>Да сте под 35 години и да се обучавате в редовна бакалавърска, магистърска или докторска програма.</a:t>
            </a:r>
          </a:p>
          <a:p>
            <a:r>
              <a:rPr lang="ru-RU" dirty="0" smtClean="0"/>
              <a:t>Да нямате придобита същата образователно-квалификационна или образователна и научна степен.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Студентският кредит:</a:t>
            </a:r>
            <a:endParaRPr lang="ru-RU" dirty="0" smtClean="0"/>
          </a:p>
          <a:p>
            <a:r>
              <a:rPr lang="ru-RU" dirty="0" smtClean="0"/>
              <a:t>Покрива таксата за обучение.</a:t>
            </a:r>
          </a:p>
          <a:p>
            <a:r>
              <a:rPr lang="ru-RU" dirty="0" smtClean="0"/>
              <a:t>Фиксираната лихва е не по-висока от 7% за целия период, без обезпечение и без такси и комисиони.</a:t>
            </a:r>
          </a:p>
          <a:p>
            <a:r>
              <a:rPr lang="ru-RU" dirty="0" smtClean="0"/>
              <a:t>Има гратисен период, който съвпада с времето на обучението и се простира до една година след неговото приключване.</a:t>
            </a:r>
          </a:p>
          <a:p>
            <a:r>
              <a:rPr lang="ru-RU" dirty="0" smtClean="0"/>
              <a:t>Погасяването на кредита става на равни вноски в срок до 10 години след гратисния период.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Процедура по кандидатстване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След като изтеглите уверението, го попълнете и изпратете като прикачен файл на e-mail: </a:t>
            </a:r>
            <a:r>
              <a:rPr lang="ru-RU" dirty="0" smtClean="0">
                <a:hlinkClick r:id="rId6"/>
              </a:rPr>
              <a:t>student@nbu.bg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Необходимо е в електронното писмо да посочите актуален телефонен номер за връзка.</a:t>
            </a:r>
            <a:br>
              <a:rPr lang="ru-RU" dirty="0" smtClean="0"/>
            </a:br>
            <a:r>
              <a:rPr lang="ru-RU" dirty="0" smtClean="0"/>
              <a:t>В максимално кратък срок ще получите отговор къде можете да вземете готовия документ.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Стипендии след първата година на обучение 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Нов български университет предлага всяка година различни видове стипендии, които обхващат все по-голям брой студенти.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Академичните стипендии са пълни и частични (100 % и 50 % от таксата за обучение). Социалните стипендии – пълни и частични (100% и 50 % от таксата за обучение), са предназначени за студенти от определени приоритетни групи (хора в неравностойно положение, сираци и др.).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Средствата за стипендии се отпускат от фонд “Стипендии” на Настоятелството на Нов български университет.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началото на всяка академична година част от департаментите допълнително осигуряват на студентите стипендии чрез договори с външни организации.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b="1" dirty="0" smtClean="0"/>
              <a:t>СТИПЕНДИИ: ВИДОВЕ И ОБЩИ УСЛОВИЯ</a:t>
            </a:r>
          </a:p>
          <a:p>
            <a:r>
              <a:rPr lang="ru-RU" dirty="0" smtClean="0"/>
              <a:t>Академични стипендии на НБУ</a:t>
            </a:r>
          </a:p>
          <a:p>
            <a:r>
              <a:rPr lang="ru-RU" dirty="0" smtClean="0"/>
              <a:t>Социални стипендии на НБУ</a:t>
            </a:r>
          </a:p>
          <a:p>
            <a:r>
              <a:rPr lang="ru-RU" dirty="0" smtClean="0"/>
              <a:t>Стипендии от дарителски фондове</a:t>
            </a:r>
          </a:p>
          <a:p>
            <a:r>
              <a:rPr lang="ru-RU" dirty="0" smtClean="0"/>
              <a:t>Процедура за присъждане на стипендии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Център за кариерно развитие и обучителни ресурси</a:t>
            </a:r>
            <a:br>
              <a:rPr lang="ru-RU" b="1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Центърът за кариерно развитие и обучителни ресурси е част от съвременното европейско образование предлагано в Нов български университет. Той предоставя възможност за висококачествени услуги, свързани с професионалното ориентиране и подготовка на студентите, с ефективното партниране между работодатели и студенти.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bg-BG" b="1" dirty="0" smtClean="0"/>
              <a:t>Университетски кампус</a:t>
            </a:r>
            <a:endParaRPr lang="bg-BG" b="1" dirty="0"/>
          </a:p>
        </p:txBody>
      </p:sp>
      <p:pic>
        <p:nvPicPr>
          <p:cNvPr id="4100" name="Picture 4" descr="https://nbu.bg/files/home-slider/campusi/thea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200" y="2728912"/>
            <a:ext cx="7325800" cy="4129088"/>
          </a:xfrm>
          <a:prstGeom prst="rect">
            <a:avLst/>
          </a:prstGeom>
          <a:noFill/>
        </p:spPr>
      </p:pic>
      <p:pic>
        <p:nvPicPr>
          <p:cNvPr id="4098" name="Picture 2" descr="https://nbu.bg/files/home-slider/sliders-2020/campus/cam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5010241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ki\Desktop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84" y="1295400"/>
            <a:ext cx="9034192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Niki\Desktop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8241"/>
            <a:ext cx="7010399" cy="6541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Niki\Desktop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0563"/>
            <a:ext cx="6476999" cy="6340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Niki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81263"/>
            <a:ext cx="7239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Niki\Desktop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31" y="1371600"/>
            <a:ext cx="8570563" cy="4190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Niki\Desktop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"/>
            <a:ext cx="6248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Биология - обща и приложна</a:t>
            </a:r>
            <a:br>
              <a:rPr lang="ru-RU" b="1" dirty="0" smtClean="0"/>
            </a:br>
            <a:r>
              <a:rPr lang="ru-RU" b="1" dirty="0" smtClean="0"/>
              <a:t>Кратко представяне на програмата: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2274838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През третата и четвъртата година </a:t>
            </a:r>
            <a:r>
              <a:rPr lang="ru-RU" sz="2800" dirty="0" smtClean="0"/>
              <a:t>обучението се организира в тясно профилирани курсове към програмата и тренингови практически занятия. </a:t>
            </a:r>
          </a:p>
          <a:p>
            <a:endParaRPr lang="ru-RU" sz="2800" dirty="0" smtClean="0"/>
          </a:p>
          <a:p>
            <a:r>
              <a:rPr lang="ru-RU" sz="2800" b="1" dirty="0" smtClean="0"/>
              <a:t>През четвъртата  година </a:t>
            </a:r>
            <a:r>
              <a:rPr lang="ru-RU" sz="2800" dirty="0" smtClean="0"/>
              <a:t>програмата предлага две </a:t>
            </a:r>
            <a:r>
              <a:rPr lang="ru-RU" sz="2800" dirty="0" smtClean="0">
                <a:solidFill>
                  <a:srgbClr val="FF0000"/>
                </a:solidFill>
              </a:rPr>
              <a:t>Специализации – Обща биология и Микробиология</a:t>
            </a:r>
            <a:r>
              <a:rPr lang="ru-RU" sz="2800" dirty="0" smtClean="0"/>
              <a:t>, които дават на студентите висока професионална квалификация. </a:t>
            </a:r>
            <a:endParaRPr 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nbu.bg/images/logo_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9607" y="0"/>
            <a:ext cx="3771897" cy="21336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52400" y="5715000"/>
            <a:ext cx="92964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bg-BG" sz="3600" b="1" dirty="0" smtClean="0">
                <a:latin typeface="Arial" pitchFamily="34" charset="0"/>
                <a:cs typeface="Arial" pitchFamily="34" charset="0"/>
              </a:rPr>
              <a:t>П “Микробиология”</a:t>
            </a:r>
            <a:endParaRPr lang="en-US" altLang="bg-BG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Niki\Desktop\MP Microbiolo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9144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1219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bg-BG" sz="3600" b="1" dirty="0" smtClean="0">
                <a:latin typeface="Arial" pitchFamily="34" charset="0"/>
                <a:cs typeface="Arial" pitchFamily="34" charset="0"/>
              </a:rPr>
              <a:t>П “Микробиология”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Кратко представяне на програмата:</a:t>
            </a:r>
            <a:endParaRPr lang="en-US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28600" y="1661756"/>
            <a:ext cx="7696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Магистърската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програма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Микробиология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предлага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два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модула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: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Микробиология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храните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Микробиология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човека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Целта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програмата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е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подготви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квалифицирани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микробиолози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конкурентноспособни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реализация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както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България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така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и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чужбина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Програмата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е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едногодишна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предоставя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подготовка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ключови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микробиологични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дисциплини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през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първия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семестър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,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а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през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втория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–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тясно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специализирана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подготовка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в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един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двата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модула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През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третия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-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дипломантски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семестър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студентите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подготвят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дипломна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теза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или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полагат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държавен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изпит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0" y="3810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M</a:t>
            </a:r>
            <a:r>
              <a:rPr kumimoji="0" lang="bg-BG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 “Микробиология”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Кратко представяне на програмата:</a:t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85934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latin typeface="Arial" charset="0"/>
                <a:cs typeface="Arial" charset="0"/>
              </a:rPr>
              <a:t>Програмата</a:t>
            </a:r>
            <a:r>
              <a:rPr lang="en-US" sz="2400" dirty="0" smtClean="0">
                <a:latin typeface="Arial" charset="0"/>
                <a:cs typeface="Arial" charset="0"/>
              </a:rPr>
              <a:t> е </a:t>
            </a:r>
            <a:r>
              <a:rPr lang="en-US" sz="2400" dirty="0" err="1" smtClean="0">
                <a:latin typeface="Arial" charset="0"/>
                <a:cs typeface="Arial" charset="0"/>
              </a:rPr>
              <a:t>подходяща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за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както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за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студенти</a:t>
            </a:r>
            <a:r>
              <a:rPr lang="en-US" sz="2400" dirty="0" smtClean="0">
                <a:latin typeface="Arial" charset="0"/>
                <a:cs typeface="Arial" charset="0"/>
              </a:rPr>
              <a:t> с </a:t>
            </a:r>
            <a:r>
              <a:rPr lang="en-US" sz="2400" dirty="0" err="1" smtClean="0">
                <a:latin typeface="Arial" charset="0"/>
                <a:cs typeface="Arial" charset="0"/>
              </a:rPr>
              <a:t>вече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придобита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бакалавърска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степен</a:t>
            </a:r>
            <a:r>
              <a:rPr lang="en-US" sz="2400" dirty="0" smtClean="0">
                <a:latin typeface="Arial" charset="0"/>
                <a:cs typeface="Arial" charset="0"/>
              </a:rPr>
              <a:t> в </a:t>
            </a:r>
            <a:r>
              <a:rPr lang="en-US" sz="2400" dirty="0" err="1" smtClean="0">
                <a:latin typeface="Arial" charset="0"/>
                <a:cs typeface="Arial" charset="0"/>
              </a:rPr>
              <a:t>областта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на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биологичните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науки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така</a:t>
            </a:r>
            <a:r>
              <a:rPr lang="en-US" sz="2400" dirty="0" smtClean="0">
                <a:latin typeface="Arial" charset="0"/>
                <a:cs typeface="Arial" charset="0"/>
              </a:rPr>
              <a:t> и </a:t>
            </a:r>
            <a:r>
              <a:rPr lang="en-US" sz="2400" dirty="0" err="1" smtClean="0">
                <a:latin typeface="Arial" charset="0"/>
                <a:cs typeface="Arial" charset="0"/>
              </a:rPr>
              <a:t>за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студенти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които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се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интересуват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от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микробиология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но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са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завършили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бакалавърска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степен</a:t>
            </a:r>
            <a:r>
              <a:rPr lang="en-US" sz="2400" dirty="0" smtClean="0">
                <a:latin typeface="Arial" charset="0"/>
                <a:cs typeface="Arial" charset="0"/>
              </a:rPr>
              <a:t> в </a:t>
            </a:r>
            <a:r>
              <a:rPr lang="en-US" sz="2400" dirty="0" err="1" smtClean="0">
                <a:latin typeface="Arial" charset="0"/>
                <a:cs typeface="Arial" charset="0"/>
              </a:rPr>
              <a:t>друга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област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За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студенти</a:t>
            </a:r>
            <a:r>
              <a:rPr lang="en-US" sz="2400" dirty="0" smtClean="0">
                <a:latin typeface="Arial" charset="0"/>
                <a:cs typeface="Arial" charset="0"/>
              </a:rPr>
              <a:t>, </a:t>
            </a:r>
            <a:r>
              <a:rPr lang="en-US" sz="2400" dirty="0" err="1" smtClean="0">
                <a:latin typeface="Arial" charset="0"/>
                <a:cs typeface="Arial" charset="0"/>
              </a:rPr>
              <a:t>които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нямат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придобита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бакалавърска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степен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по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биологични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науки</a:t>
            </a:r>
            <a:r>
              <a:rPr lang="en-US" sz="2400" dirty="0" smtClean="0">
                <a:latin typeface="Arial" charset="0"/>
                <a:cs typeface="Arial" charset="0"/>
              </a:rPr>
              <a:t> е </a:t>
            </a:r>
            <a:r>
              <a:rPr lang="en-US" sz="2400" dirty="0" err="1" smtClean="0">
                <a:latin typeface="Arial" charset="0"/>
                <a:cs typeface="Arial" charset="0"/>
              </a:rPr>
              <a:t>предложен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подготвителен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семестър</a:t>
            </a:r>
            <a:r>
              <a:rPr lang="en-US" sz="2400" dirty="0" smtClean="0">
                <a:latin typeface="Arial" charset="0"/>
                <a:cs typeface="Arial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Специалност и професионална квалификация:</a:t>
            </a:r>
            <a:br>
              <a:rPr lang="ru-RU" sz="3600" b="1" dirty="0" smtClean="0"/>
            </a:b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86000" y="16002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Модул:</a:t>
            </a:r>
            <a:r>
              <a:rPr lang="ru-RU" sz="2000" dirty="0" smtClean="0"/>
              <a:t> Микробиология на човека</a:t>
            </a:r>
            <a:br>
              <a:rPr lang="ru-RU" sz="2000" dirty="0" smtClean="0"/>
            </a:br>
            <a:r>
              <a:rPr lang="ru-RU" sz="2000" b="1" dirty="0" smtClean="0"/>
              <a:t>Квалификация:</a:t>
            </a:r>
            <a:r>
              <a:rPr lang="ru-RU" sz="2000" dirty="0" smtClean="0"/>
              <a:t> микробиолог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Модул:</a:t>
            </a:r>
            <a:r>
              <a:rPr lang="ru-RU" sz="2000" dirty="0" smtClean="0"/>
              <a:t> Микробиология на храните</a:t>
            </a:r>
            <a:br>
              <a:rPr lang="ru-RU" sz="2000" dirty="0" smtClean="0"/>
            </a:br>
            <a:r>
              <a:rPr lang="ru-RU" sz="2000" b="1" dirty="0" smtClean="0"/>
              <a:t>Квалификация:</a:t>
            </a:r>
            <a:r>
              <a:rPr lang="ru-RU" sz="2000" dirty="0" smtClean="0"/>
              <a:t> микробиолог</a:t>
            </a:r>
            <a:endParaRPr lang="en-US" sz="2000" dirty="0"/>
          </a:p>
        </p:txBody>
      </p:sp>
      <p:pic>
        <p:nvPicPr>
          <p:cNvPr id="4" name="Picture 2" descr="Микроби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76600"/>
            <a:ext cx="6096000" cy="343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Практики и стажове: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582341"/>
            <a:ext cx="792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Практическото обучение протича в Микробиологичната лаборатория към УПИЗ Учебно-научна лаборатория по Биология </a:t>
            </a:r>
            <a:r>
              <a:rPr lang="bg-BG" sz="2400" dirty="0" smtClean="0"/>
              <a:t>в</a:t>
            </a:r>
            <a:r>
              <a:rPr lang="ru-RU" sz="2400" dirty="0" smtClean="0"/>
              <a:t> НБУ. </a:t>
            </a:r>
          </a:p>
          <a:p>
            <a:r>
              <a:rPr lang="ru-RU" sz="2400" dirty="0" smtClean="0"/>
              <a:t>По време на обучението се провеждат тренингови занятия и в специализирани аналитични и диагностични звена, специализирани лаборатории и молекулярно-биологични лаборатории. </a:t>
            </a:r>
          </a:p>
          <a:p>
            <a:r>
              <a:rPr lang="ru-RU" sz="2400" dirty="0" smtClean="0"/>
              <a:t>В края на обучението студентите провеждат стаж в структури, свързани с анализите на храни или в микробиологични диагностични лаборатории, в зависимост от модула, който са избрали. 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Международна мобилност: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Програмата осигурява възможност за международна студентска мобилност с университети във </a:t>
            </a:r>
            <a:r>
              <a:rPr lang="ru-RU" b="1" dirty="0" smtClean="0"/>
              <a:t>Франция, Румъния, Полша.</a:t>
            </a:r>
            <a:endParaRPr lang="ru-RU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Компетенции на завършилите програмата: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676400"/>
            <a:ext cx="838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Магистрите, дипломирани в МП Микробиология овладяват необходимите теоретични познания и практически умения в едно от двете направления – Микробиология на храните или Микробиология на човека.</a:t>
            </a:r>
          </a:p>
          <a:p>
            <a:endParaRPr lang="ru-RU" sz="2200" dirty="0" smtClean="0"/>
          </a:p>
          <a:p>
            <a:r>
              <a:rPr lang="ru-RU" sz="2200" dirty="0" smtClean="0"/>
              <a:t>Практическата подготовка на студентите в лабораторни условия е солидна, а придобитите умения им дават възможност незабавно да започнат работа в микробиологична лаборатория и самостоятелно да извършват лабораторна работа.</a:t>
            </a:r>
          </a:p>
          <a:p>
            <a:r>
              <a:rPr lang="ru-RU" sz="2200" dirty="0" smtClean="0"/>
              <a:t>През последния семестър студентите провеждат задължителен стаж в държавни или частни лаборатории.</a:t>
            </a:r>
          </a:p>
          <a:p>
            <a:endParaRPr lang="ru-RU" sz="2200" dirty="0" smtClean="0"/>
          </a:p>
          <a:p>
            <a:r>
              <a:rPr lang="ru-RU" sz="2200" dirty="0" smtClean="0"/>
              <a:t>Преподавателският колектив включва водещи микробиолози от страната.</a:t>
            </a:r>
            <a:endParaRPr lang="ru-RU" sz="22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Дипломиране: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2413338"/>
            <a:ext cx="838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Завършването на обучението в магистърската програма става със защита на магистърска теза или държавен изпит след покриване на необходимия брой кредити.</a:t>
            </a:r>
          </a:p>
          <a:p>
            <a:r>
              <a:rPr lang="ru-RU" sz="2800" dirty="0" smtClean="0"/>
              <a:t>Начинът и условията на завършване са съгласно "Стандарт за завършване на образователно-квалификационна степен".</a:t>
            </a:r>
            <a:endParaRPr lang="ru-RU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Професия и възможни заемани длъжности: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582341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Завършилите програмата са: микробиолози, профилирани да осъществяват качествен и количествен микробиологичен анализ на храни или да провеждат микробиологични анализи на проби от пациенти. Те могат да развият академична кариера в университет или научен институт, да работят във компании за дистрибуция на антимикробни лекарства или във фирми за лабораторна апаратура и консумативи с микробиологична насоченост, както и във фирми за клинични проучвания на лекарства с фокус върху нови антибиотици</a:t>
            </a:r>
            <a:endParaRPr lang="en-US" sz="24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"/>
            <a:ext cx="899160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i="1" u="sng" dirty="0" smtClean="0">
                <a:solidFill>
                  <a:srgbClr val="00B050"/>
                </a:solidFill>
              </a:rPr>
              <a:t>НА </a:t>
            </a:r>
            <a:r>
              <a:rPr lang="bg-BG" sz="3600" b="1" i="1" u="sng" dirty="0">
                <a:solidFill>
                  <a:srgbClr val="00B050"/>
                </a:solidFill>
              </a:rPr>
              <a:t>Д</a:t>
            </a:r>
            <a:r>
              <a:rPr lang="bg-BG" sz="3600" b="1" i="1" u="sng" dirty="0" smtClean="0">
                <a:solidFill>
                  <a:srgbClr val="00B050"/>
                </a:solidFill>
              </a:rPr>
              <a:t>ОБЪР ЧАС В НБУ!!!</a:t>
            </a:r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algn="ctr"/>
            <a:endParaRPr lang="bg-BG" dirty="0"/>
          </a:p>
          <a:p>
            <a:pPr algn="ctr"/>
            <a:endParaRPr lang="bg-BG" dirty="0" smtClean="0"/>
          </a:p>
          <a:p>
            <a:pPr algn="ctr"/>
            <a:endParaRPr lang="bg-BG" dirty="0" smtClean="0"/>
          </a:p>
          <a:p>
            <a:pPr algn="ctr"/>
            <a:endParaRPr lang="bg-BG" dirty="0" smtClean="0"/>
          </a:p>
          <a:p>
            <a:pPr algn="ctr"/>
            <a:endParaRPr lang="bg-BG" sz="2800" i="1" dirty="0" smtClean="0">
              <a:solidFill>
                <a:srgbClr val="00B0F0"/>
              </a:solidFill>
            </a:endParaRPr>
          </a:p>
          <a:p>
            <a:pPr algn="ctr"/>
            <a:endParaRPr lang="bg-BG" sz="2800" i="1" dirty="0" smtClean="0">
              <a:solidFill>
                <a:srgbClr val="00B0F0"/>
              </a:solidFill>
            </a:endParaRPr>
          </a:p>
          <a:p>
            <a:pPr algn="ctr"/>
            <a:r>
              <a:rPr lang="bg-BG" sz="2800" i="1" dirty="0" smtClean="0">
                <a:solidFill>
                  <a:srgbClr val="00B0F0"/>
                </a:solidFill>
              </a:rPr>
              <a:t>ПРЕВЪРНЕТЕ ВАШЕТО СЛЕДВАНЕ КАТО МИКРОБИОЛОЗИ  В НБУ</a:t>
            </a:r>
          </a:p>
          <a:p>
            <a:pPr algn="ctr"/>
            <a:r>
              <a:rPr lang="bg-BG" sz="2800" i="1" dirty="0" smtClean="0">
                <a:solidFill>
                  <a:srgbClr val="00B0F0"/>
                </a:solidFill>
              </a:rPr>
              <a:t> В ЕДИН</a:t>
            </a:r>
          </a:p>
          <a:p>
            <a:pPr algn="ctr"/>
            <a:r>
              <a:rPr lang="bg-BG" sz="2800" i="1" dirty="0" smtClean="0">
                <a:solidFill>
                  <a:srgbClr val="00B0F0"/>
                </a:solidFill>
              </a:rPr>
              <a:t> НЕЗАБРАВИМ  И ВЪЛНУВАЩ ПЕРИОД ОТ ВАШИЯ ЖИВОТ!</a:t>
            </a:r>
            <a:endParaRPr lang="en-US" sz="2800" i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5638800"/>
            <a:ext cx="8807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>.</a:t>
            </a:r>
          </a:p>
          <a:p>
            <a:pPr algn="ctr"/>
            <a:r>
              <a:rPr lang="bg-BG" dirty="0" smtClean="0"/>
              <a:t>Доц. д-р Галина Сачанска – Директор Програмен съвет Бионауки, Офис </a:t>
            </a:r>
            <a:r>
              <a:rPr lang="bg-BG" dirty="0"/>
              <a:t>606, </a:t>
            </a:r>
            <a:r>
              <a:rPr lang="bg-BG" dirty="0" smtClean="0"/>
              <a:t>2 к. </a:t>
            </a:r>
          </a:p>
          <a:p>
            <a:pPr algn="ctr"/>
            <a:r>
              <a:rPr lang="bg-BG" dirty="0" smtClean="0"/>
              <a:t>Доц. д-р Николай Петров – Програмен консултант Бионауки, Офис 606, 2 к</a:t>
            </a:r>
            <a:endParaRPr lang="bg-BG" dirty="0"/>
          </a:p>
          <a:p>
            <a:pPr algn="ctr"/>
            <a:endParaRPr lang="bg-BG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52453551"/>
              </p:ext>
            </p:extLst>
          </p:nvPr>
        </p:nvGraphicFramePr>
        <p:xfrm>
          <a:off x="2819400" y="1676400"/>
          <a:ext cx="3200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="" xmlns:a16="http://schemas.microsoft.com/office/drawing/2014/main" val="146808359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193905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5257" y="1676400"/>
            <a:ext cx="2735943" cy="21717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996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Специалност и професионална квалификация:</a:t>
            </a:r>
            <a:br>
              <a:rPr lang="ru-RU" sz="3600" b="1" dirty="0" smtClean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Специализация:</a:t>
            </a:r>
            <a:r>
              <a:rPr lang="ru-RU" dirty="0" smtClean="0"/>
              <a:t> Обща биология</a:t>
            </a:r>
            <a:br>
              <a:rPr lang="ru-RU" dirty="0" smtClean="0"/>
            </a:br>
            <a:r>
              <a:rPr lang="ru-RU" b="1" dirty="0" smtClean="0"/>
              <a:t>Специалност:</a:t>
            </a:r>
            <a:r>
              <a:rPr lang="ru-RU" dirty="0" smtClean="0"/>
              <a:t> Биология</a:t>
            </a:r>
            <a:br>
              <a:rPr lang="ru-RU" dirty="0" smtClean="0"/>
            </a:br>
            <a:r>
              <a:rPr lang="ru-RU" b="1" dirty="0" smtClean="0"/>
              <a:t>Квалификация:</a:t>
            </a:r>
            <a:r>
              <a:rPr lang="ru-RU" dirty="0" smtClean="0"/>
              <a:t> биолог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Специализация:</a:t>
            </a:r>
            <a:r>
              <a:rPr lang="ru-RU" dirty="0" smtClean="0"/>
              <a:t> Микробиология</a:t>
            </a:r>
            <a:br>
              <a:rPr lang="ru-RU" dirty="0" smtClean="0"/>
            </a:br>
            <a:r>
              <a:rPr lang="ru-RU" b="1" dirty="0" smtClean="0"/>
              <a:t>Специалност:</a:t>
            </a:r>
            <a:r>
              <a:rPr lang="ru-RU" dirty="0" smtClean="0"/>
              <a:t> Биология</a:t>
            </a:r>
            <a:br>
              <a:rPr lang="ru-RU" dirty="0" smtClean="0"/>
            </a:br>
            <a:r>
              <a:rPr lang="ru-RU" b="1" dirty="0" smtClean="0"/>
              <a:t>Квалификация:</a:t>
            </a:r>
            <a:r>
              <a:rPr lang="ru-RU" dirty="0" smtClean="0"/>
              <a:t> микробиолог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Практики и стажове: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Практическото обучение протича в </a:t>
            </a:r>
            <a:r>
              <a:rPr lang="ru-RU" b="1" dirty="0" smtClean="0"/>
              <a:t>лабораториите към департамента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По време на обучението се провеждат теренни занятия и стажове в структури, свързани с анализите на храни, клинични и диагностични лаборатории, молекулярно-биологични лаборатории.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Международна мобилност: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Програмата осигурява възможност за международна студентска мобилност с университети във Франция, Румъния, Португалия, Полша.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Компетенции на завършилите програмата: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получават знания в областта на химията, биохимията, генетиката, биотехнологиите, биоинформатиката, микробиологията и др.;</a:t>
            </a:r>
          </a:p>
          <a:p>
            <a:r>
              <a:rPr lang="ru-RU" dirty="0" smtClean="0"/>
              <a:t>- придобиват умения за работа с класически и модерни методи в биологични лаборатории.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Дипломиране: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Завършването на обучението в бакалавърската програма става със защита на </a:t>
            </a:r>
            <a:r>
              <a:rPr lang="ru-RU" b="1" dirty="0" smtClean="0"/>
              <a:t>бакалавърска теза (Успех над 4.50) или полагане на държавен изпит </a:t>
            </a:r>
            <a:r>
              <a:rPr lang="ru-RU" dirty="0" smtClean="0"/>
              <a:t>след покриване на изисквания брой кредити - </a:t>
            </a:r>
            <a:r>
              <a:rPr lang="ru-RU" b="1" dirty="0" smtClean="0">
                <a:solidFill>
                  <a:srgbClr val="FF0000"/>
                </a:solidFill>
              </a:rPr>
              <a:t>240.</a:t>
            </a:r>
          </a:p>
          <a:p>
            <a:r>
              <a:rPr lang="ru-RU" dirty="0" smtClean="0"/>
              <a:t> Освен професионалната квалификация, която дава програмата, студентите могат да получат и допълнителна специализация като запишат </a:t>
            </a:r>
            <a:r>
              <a:rPr lang="ru-RU" b="1" dirty="0" smtClean="0">
                <a:solidFill>
                  <a:srgbClr val="FF0000"/>
                </a:solidFill>
              </a:rPr>
              <a:t>Майнър-програма </a:t>
            </a:r>
            <a:r>
              <a:rPr lang="ru-RU" dirty="0" smtClean="0"/>
              <a:t>- втора специалност(след 1-та година).</a:t>
            </a:r>
          </a:p>
          <a:p>
            <a:r>
              <a:rPr lang="ru-RU" dirty="0" smtClean="0"/>
              <a:t>Начинът и условията на завършване са съгласно "Стандарта за завършване на образователно-квалификационна степен".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Професия и възможни заемани длъжности:</a:t>
            </a:r>
            <a:br>
              <a:rPr lang="ru-RU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Завършилите програмата са: </a:t>
            </a:r>
          </a:p>
          <a:p>
            <a:pPr>
              <a:buNone/>
            </a:pPr>
            <a:r>
              <a:rPr lang="ru-RU" dirty="0" smtClean="0"/>
              <a:t>	биолог; експерт-биолози, микро-биолози, генетици в медико-диагностични и ветеринарно-медицински лаборатории, в Агенцията по храните, в научни институти и фирми за дистрибуция на лекарства и лабораторни консумативи.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1256</Words>
  <Application>Microsoft Office PowerPoint</Application>
  <PresentationFormat>On-screen Show (4:3)</PresentationFormat>
  <Paragraphs>170</Paragraphs>
  <Slides>39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БП “Биология – обща и приложна” БП “Клетъчна биология и вирусология”</vt:lpstr>
      <vt:lpstr>Биология - обща и приложна Кратко представяне на програмата: </vt:lpstr>
      <vt:lpstr>Биология - обща и приложна Кратко представяне на програмата: </vt:lpstr>
      <vt:lpstr>Специалност и професионална квалификация: </vt:lpstr>
      <vt:lpstr>Практики и стажове: </vt:lpstr>
      <vt:lpstr>Международна мобилност: </vt:lpstr>
      <vt:lpstr>Компетенции на завършилите програмата: </vt:lpstr>
      <vt:lpstr>Дипломиране: </vt:lpstr>
      <vt:lpstr>Професия и възможни заемани длъжности: </vt:lpstr>
      <vt:lpstr>Клетъчна биология и вирусология Кратко представяне на програмата: </vt:lpstr>
      <vt:lpstr>Специалност и професионална квалификация: </vt:lpstr>
      <vt:lpstr>Slide 12</vt:lpstr>
      <vt:lpstr>Компетенции на завършилите програмата: </vt:lpstr>
      <vt:lpstr>Дипломиране: </vt:lpstr>
      <vt:lpstr>Професия и възможни заемани длъжности: </vt:lpstr>
      <vt:lpstr>Календар на студента</vt:lpstr>
      <vt:lpstr>Академично консултиране</vt:lpstr>
      <vt:lpstr>Административно обслужване </vt:lpstr>
      <vt:lpstr>Акредитация  </vt:lpstr>
      <vt:lpstr>Студентите в Нов български университет имат право да кандидатстват за студентски кредити. Новоприетите студенти също могат да кандидатстват за студентски кредит, след като заплатят първата си такса.</vt:lpstr>
      <vt:lpstr>Стипендии след първата година на обучение  </vt:lpstr>
      <vt:lpstr>Център за кариерно развитие и обучителни ресурси   </vt:lpstr>
      <vt:lpstr>Университетски кампус</vt:lpstr>
      <vt:lpstr>Slide 24</vt:lpstr>
      <vt:lpstr>Slide 25</vt:lpstr>
      <vt:lpstr>Slide 26</vt:lpstr>
      <vt:lpstr>Slide 27</vt:lpstr>
      <vt:lpstr>Slide 28</vt:lpstr>
      <vt:lpstr>Slide 29</vt:lpstr>
      <vt:lpstr>MП “Микробиология”</vt:lpstr>
      <vt:lpstr>MП “Микробиология” Кратко представяне на програмата:</vt:lpstr>
      <vt:lpstr>Slide 32</vt:lpstr>
      <vt:lpstr>Специалност и професионална квалификация: </vt:lpstr>
      <vt:lpstr>Практики и стажове: </vt:lpstr>
      <vt:lpstr>Международна мобилност: </vt:lpstr>
      <vt:lpstr>Компетенции на завършилите програмата: </vt:lpstr>
      <vt:lpstr>Дипломиране: </vt:lpstr>
      <vt:lpstr>Професия и възможни заемани длъжности: 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БП “Биология – обща и приложна” БП “Клетъчна биология и вирусология”</dc:title>
  <dc:creator>Niki</dc:creator>
  <cp:lastModifiedBy>User</cp:lastModifiedBy>
  <cp:revision>23</cp:revision>
  <dcterms:created xsi:type="dcterms:W3CDTF">2006-08-16T00:00:00Z</dcterms:created>
  <dcterms:modified xsi:type="dcterms:W3CDTF">2021-11-22T10:19:30Z</dcterms:modified>
</cp:coreProperties>
</file>