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9887" autoAdjust="0"/>
  </p:normalViewPr>
  <p:slideViewPr>
    <p:cSldViewPr snapToGrid="0">
      <p:cViewPr>
        <p:scale>
          <a:sx n="100" d="100"/>
          <a:sy n="100" d="100"/>
        </p:scale>
        <p:origin x="-73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73437D-7969-4895-B1C0-69F80D5DA5AB}" type="datetimeFigureOut">
              <a:rPr lang="bg-BG" smtClean="0"/>
              <a:t>19.5.2020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04B447-B5B7-4472-9096-EC07238514F8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vetla\Downloads\Hand-Stencils-Cueva-de-las-Manos.jpg.1440x960_q100_crop-scale_upsca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hord 8"/>
          <p:cNvSpPr/>
          <p:nvPr/>
        </p:nvSpPr>
        <p:spPr>
          <a:xfrm rot="17367893">
            <a:off x="1387629" y="-1171370"/>
            <a:ext cx="3519354" cy="3519354"/>
          </a:xfrm>
          <a:prstGeom prst="chord">
            <a:avLst>
              <a:gd name="adj1" fmla="val 3068813"/>
              <a:gd name="adj2" fmla="val 162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213" y="3903662"/>
            <a:ext cx="10972800" cy="1354137"/>
          </a:xfrm>
          <a:ln>
            <a:noFill/>
          </a:ln>
        </p:spPr>
        <p:txBody>
          <a:bodyPr anchor="t">
            <a:noAutofit/>
          </a:bodyPr>
          <a:lstStyle/>
          <a:p>
            <a:pPr algn="r"/>
            <a:r>
              <a:rPr lang="bg-BG" sz="9600" b="1" spc="600" dirty="0" smtClean="0">
                <a:solidFill>
                  <a:schemeClr val="tx1"/>
                </a:solidFill>
              </a:rPr>
              <a:t>АНТРОПОЛОГИЯ</a:t>
            </a:r>
            <a:endParaRPr lang="bg-BG" sz="9600" b="1" spc="600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852613" y="3649663"/>
            <a:ext cx="9144000" cy="5699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bg-BG" sz="2200" b="1" dirty="0" smtClean="0">
                <a:solidFill>
                  <a:schemeClr val="accent2"/>
                </a:solidFill>
              </a:rPr>
              <a:t>БАКАЛАВЪРСКА ПРОГРАМА</a:t>
            </a:r>
            <a:endParaRPr lang="bg-BG" sz="2200" b="1" dirty="0">
              <a:solidFill>
                <a:schemeClr val="accent2"/>
              </a:solidFill>
            </a:endParaRPr>
          </a:p>
        </p:txBody>
      </p:sp>
      <p:pic>
        <p:nvPicPr>
          <p:cNvPr id="1027" name="Picture 3" descr="C:\Users\Svetla\Downloads\nbu-brand-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626405"/>
            <a:ext cx="2105024" cy="6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r="6997"/>
          <a:stretch/>
        </p:blipFill>
        <p:spPr>
          <a:xfrm>
            <a:off x="361950" y="309563"/>
            <a:ext cx="3667125" cy="3068240"/>
          </a:xfr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/>
          <a:stretch/>
        </p:blipFill>
        <p:spPr>
          <a:xfrm>
            <a:off x="7829549" y="309631"/>
            <a:ext cx="4017699" cy="3081865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44" y="3476878"/>
            <a:ext cx="5443704" cy="3062083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0063" y="983789"/>
            <a:ext cx="3081865" cy="1733549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1300" y="982610"/>
            <a:ext cx="3079939" cy="1737838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51" y="3476878"/>
            <a:ext cx="2144149" cy="1429433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/>
          <a:stretch/>
        </p:blipFill>
        <p:spPr>
          <a:xfrm>
            <a:off x="4142349" y="5007919"/>
            <a:ext cx="2144151" cy="1531042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361951" y="3476878"/>
            <a:ext cx="3667124" cy="306208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545054" y="2780928"/>
            <a:ext cx="1834012" cy="18340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5180021" y="3391496"/>
            <a:ext cx="2564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Лятна школа</a:t>
            </a:r>
          </a:p>
          <a:p>
            <a:pPr algn="ctr"/>
            <a:r>
              <a:rPr lang="bg-BG" dirty="0">
                <a:solidFill>
                  <a:schemeClr val="accent2"/>
                </a:solidFill>
              </a:rPr>
              <a:t>Русе, </a:t>
            </a:r>
            <a:r>
              <a:rPr lang="bg-BG" dirty="0" smtClean="0">
                <a:solidFill>
                  <a:schemeClr val="accent2"/>
                </a:solidFill>
              </a:rPr>
              <a:t>2019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24659"/>
            <a:ext cx="4364002" cy="3266266"/>
          </a:xfr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/>
          <a:stretch/>
        </p:blipFill>
        <p:spPr>
          <a:xfrm>
            <a:off x="7765060" y="324659"/>
            <a:ext cx="4082188" cy="3266266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/>
          <a:stretch/>
        </p:blipFill>
        <p:spPr>
          <a:xfrm>
            <a:off x="7765060" y="3697934"/>
            <a:ext cx="4082188" cy="2841026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16" y="3697934"/>
            <a:ext cx="2130769" cy="2841027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005964"/>
            <a:ext cx="2811585" cy="1584962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26654" r="9377" b="13199"/>
          <a:stretch/>
        </p:blipFill>
        <p:spPr>
          <a:xfrm>
            <a:off x="4838699" y="324659"/>
            <a:ext cx="2811585" cy="1561291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3697934"/>
            <a:ext cx="5039736" cy="284102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904314" y="2601442"/>
            <a:ext cx="2192983" cy="219298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6718766" y="3186410"/>
            <a:ext cx="2564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Международна </a:t>
            </a:r>
            <a:br>
              <a:rPr lang="bg-BG" dirty="0"/>
            </a:br>
            <a:r>
              <a:rPr lang="bg-BG" dirty="0"/>
              <a:t>лятна школа</a:t>
            </a:r>
          </a:p>
          <a:p>
            <a:pPr algn="ctr"/>
            <a:r>
              <a:rPr lang="bg-BG" dirty="0">
                <a:solidFill>
                  <a:schemeClr val="accent2"/>
                </a:solidFill>
              </a:rPr>
              <a:t>Коница, Гърция</a:t>
            </a:r>
          </a:p>
          <a:p>
            <a:pPr algn="ctr"/>
            <a:r>
              <a:rPr lang="bg-BG" dirty="0" smtClean="0">
                <a:solidFill>
                  <a:schemeClr val="accent2"/>
                </a:solidFill>
              </a:rPr>
              <a:t>2019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2" y="3285929"/>
            <a:ext cx="4897823" cy="3253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/>
          <a:stretch/>
        </p:blipFill>
        <p:spPr>
          <a:xfrm>
            <a:off x="7210425" y="319771"/>
            <a:ext cx="4636822" cy="28615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/>
          <a:stretch/>
        </p:blipFill>
        <p:spPr>
          <a:xfrm>
            <a:off x="388552" y="324660"/>
            <a:ext cx="4897823" cy="2860508"/>
          </a:xfr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7"/>
          <a:stretch/>
        </p:blipFill>
        <p:spPr>
          <a:xfrm>
            <a:off x="5392565" y="4576809"/>
            <a:ext cx="3920152" cy="1962151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73" y="3285929"/>
            <a:ext cx="2439774" cy="3253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21" y="3285929"/>
            <a:ext cx="1774395" cy="11785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292" b="9818"/>
          <a:stretch/>
        </p:blipFill>
        <p:spPr>
          <a:xfrm rot="16200000">
            <a:off x="4813556" y="898778"/>
            <a:ext cx="2861581" cy="17035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199272" y="2237043"/>
            <a:ext cx="1888616" cy="18886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/>
          <a:stretch/>
        </p:blipFill>
        <p:spPr>
          <a:xfrm>
            <a:off x="5392565" y="3285929"/>
            <a:ext cx="2046579" cy="11785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61540" y="2738735"/>
            <a:ext cx="2564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Дни на НБУ в</a:t>
            </a:r>
          </a:p>
          <a:p>
            <a:pPr algn="ctr"/>
            <a:r>
              <a:rPr lang="bg-BG" dirty="0">
                <a:solidFill>
                  <a:schemeClr val="accent2"/>
                </a:solidFill>
              </a:rPr>
              <a:t>Барселона</a:t>
            </a:r>
          </a:p>
          <a:p>
            <a:pPr algn="ctr"/>
            <a:r>
              <a:rPr lang="bg-BG" dirty="0" smtClean="0">
                <a:solidFill>
                  <a:schemeClr val="accent2"/>
                </a:solidFill>
              </a:rPr>
              <a:t>2019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658" r="19636" b="15247"/>
          <a:stretch/>
        </p:blipFill>
        <p:spPr>
          <a:xfrm>
            <a:off x="386452" y="319770"/>
            <a:ext cx="4292369" cy="3219277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2" y="3667444"/>
            <a:ext cx="2153637" cy="2871516"/>
          </a:xfrm>
          <a:prstGeom prst="rect">
            <a:avLst/>
          </a:prstGeom>
        </p:spPr>
      </p:pic>
      <p:pic>
        <p:nvPicPr>
          <p:cNvPr id="30" name="Picture 29" descr="Посрещане на Ориент Експрес; гр.Русе, Централна ЖП гара; 28.08.2018.&#10;&#10;Фотограф: Христина Барева">
            <a:extLst>
              <a:ext uri="{FF2B5EF4-FFF2-40B4-BE49-F238E27FC236}">
                <a16:creationId xmlns="" xmlns:a16="http://schemas.microsoft.com/office/drawing/2014/main" id="{5271D792-1531-41C3-93CF-DD55657B46A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-179" b="-51"/>
          <a:stretch/>
        </p:blipFill>
        <p:spPr>
          <a:xfrm>
            <a:off x="2646701" y="5019675"/>
            <a:ext cx="2032119" cy="1527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/>
          <a:srcRect t="14081" b="39878"/>
          <a:stretch/>
        </p:blipFill>
        <p:spPr>
          <a:xfrm>
            <a:off x="2646701" y="3667444"/>
            <a:ext cx="2032119" cy="12474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b="6547"/>
          <a:stretch/>
        </p:blipFill>
        <p:spPr>
          <a:xfrm>
            <a:off x="7541827" y="324660"/>
            <a:ext cx="4307273" cy="3230455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27" y="3667444"/>
            <a:ext cx="4307273" cy="28715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r="3502"/>
          <a:stretch/>
        </p:blipFill>
        <p:spPr>
          <a:xfrm>
            <a:off x="4814715" y="4524375"/>
            <a:ext cx="2634337" cy="2014585"/>
          </a:xfrm>
          <a:prstGeom prst="rect">
            <a:avLst/>
          </a:prstGeom>
        </p:spPr>
      </p:pic>
      <p:pic>
        <p:nvPicPr>
          <p:cNvPr id="28" name="Картина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r="7779" b="2045"/>
          <a:stretch/>
        </p:blipFill>
        <p:spPr>
          <a:xfrm>
            <a:off x="4814714" y="2386172"/>
            <a:ext cx="2634337" cy="203569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857388" y="2448244"/>
            <a:ext cx="1881914" cy="18819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9" name="Картина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6" r="6578" b="18763"/>
          <a:stretch/>
        </p:blipFill>
        <p:spPr>
          <a:xfrm>
            <a:off x="4814714" y="319770"/>
            <a:ext cx="2634338" cy="19567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16306" y="2803856"/>
            <a:ext cx="2564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Лятна школа</a:t>
            </a:r>
          </a:p>
          <a:p>
            <a:pPr algn="ctr"/>
            <a:r>
              <a:rPr lang="bg-BG" dirty="0">
                <a:solidFill>
                  <a:schemeClr val="accent2"/>
                </a:solidFill>
              </a:rPr>
              <a:t>Русе и </a:t>
            </a:r>
            <a:br>
              <a:rPr lang="bg-BG" dirty="0">
                <a:solidFill>
                  <a:schemeClr val="accent2"/>
                </a:solidFill>
              </a:rPr>
            </a:br>
            <a:r>
              <a:rPr lang="bg-BG" dirty="0">
                <a:solidFill>
                  <a:schemeClr val="accent2"/>
                </a:solidFill>
              </a:rPr>
              <a:t>Букурещ</a:t>
            </a:r>
          </a:p>
          <a:p>
            <a:pPr algn="ctr"/>
            <a:r>
              <a:rPr lang="bg-BG" dirty="0">
                <a:solidFill>
                  <a:schemeClr val="accent2"/>
                </a:solidFill>
              </a:rPr>
              <a:t> </a:t>
            </a:r>
            <a:r>
              <a:rPr lang="bg-BG" dirty="0" smtClean="0">
                <a:solidFill>
                  <a:schemeClr val="accent2"/>
                </a:solidFill>
              </a:rPr>
              <a:t>2018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/>
          <a:stretch/>
        </p:blipFill>
        <p:spPr>
          <a:xfrm flipV="1">
            <a:off x="4805191" y="3657601"/>
            <a:ext cx="3716574" cy="28773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11976" r="5393" b="3308"/>
          <a:stretch/>
        </p:blipFill>
        <p:spPr>
          <a:xfrm>
            <a:off x="388552" y="324660"/>
            <a:ext cx="4307273" cy="3230454"/>
          </a:xfr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2270" y="2773986"/>
            <a:ext cx="4302831" cy="32271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r="13640" b="13639"/>
          <a:stretch/>
        </p:blipFill>
        <p:spPr>
          <a:xfrm>
            <a:off x="388552" y="3657601"/>
            <a:ext cx="4307273" cy="2877300"/>
          </a:xfrm>
          <a:prstGeom prst="rect">
            <a:avLst/>
          </a:prstGeom>
        </p:spPr>
      </p:pic>
      <p:pic>
        <p:nvPicPr>
          <p:cNvPr id="28" name="Картина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6822" r="8939"/>
          <a:stretch/>
        </p:blipFill>
        <p:spPr>
          <a:xfrm>
            <a:off x="8620124" y="319772"/>
            <a:ext cx="3227123" cy="1804304"/>
          </a:xfrm>
          <a:prstGeom prst="rect">
            <a:avLst/>
          </a:prstGeom>
        </p:spPr>
      </p:pic>
      <p:pic>
        <p:nvPicPr>
          <p:cNvPr id="29" name="Картина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0043" y="1024918"/>
            <a:ext cx="3223528" cy="1813234"/>
          </a:xfrm>
          <a:prstGeom prst="rect">
            <a:avLst/>
          </a:prstGeom>
        </p:spPr>
      </p:pic>
      <p:pic>
        <p:nvPicPr>
          <p:cNvPr id="14" name="Картина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03383" y="1024917"/>
            <a:ext cx="3223527" cy="181323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33625" y="2292137"/>
            <a:ext cx="2730928" cy="27309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2417050" y="2511009"/>
            <a:ext cx="2564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Теренно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изследване „Национална политика, граници и музеи“ </a:t>
            </a:r>
            <a:br>
              <a:rPr lang="ru-RU" dirty="0"/>
            </a:br>
            <a:r>
              <a:rPr lang="ru-RU" dirty="0">
                <a:solidFill>
                  <a:schemeClr val="accent2"/>
                </a:solidFill>
              </a:rPr>
              <a:t>Гоце Делчев, Драма, Кавала, Струмица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2017</a:t>
            </a:r>
            <a:endParaRPr lang="bg-BG" dirty="0">
              <a:solidFill>
                <a:schemeClr val="accent2"/>
              </a:solidFill>
            </a:endParaRP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24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0750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dirty="0" smtClean="0">
                <a:solidFill>
                  <a:schemeClr val="accent2"/>
                </a:solidFill>
              </a:rPr>
              <a:t>БЛАГОДАРИМ ЗА ВНИМАНИЕТО!</a:t>
            </a:r>
            <a:endParaRPr lang="bg-BG" sz="44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343275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/>
              <a:t>Снимки: </a:t>
            </a:r>
            <a:r>
              <a:rPr lang="bg-BG" dirty="0"/>
              <a:t>Светла </a:t>
            </a:r>
            <a:r>
              <a:rPr lang="bg-BG" dirty="0" smtClean="0"/>
              <a:t>Иванова, Христина </a:t>
            </a:r>
            <a:r>
              <a:rPr lang="bg-BG" dirty="0"/>
              <a:t>Барева, </a:t>
            </a:r>
            <a:r>
              <a:rPr lang="bg-BG" dirty="0" smtClean="0"/>
              <a:t>Илиана Димитрова, Валя </a:t>
            </a:r>
            <a:r>
              <a:rPr lang="bg-BG" dirty="0"/>
              <a:t>Богословова, </a:t>
            </a:r>
            <a:r>
              <a:rPr lang="bg-BG" dirty="0" smtClean="0"/>
              <a:t>Роберта Колева, Кристиян Караиванов, Василена Спасова, Стоян Костадинов, Гергана Колева, Стефан Аврамов, </a:t>
            </a:r>
            <a:r>
              <a:rPr lang="bg-BG" dirty="0"/>
              <a:t>Александър </a:t>
            </a:r>
            <a:r>
              <a:rPr lang="bg-BG" dirty="0" smtClean="0"/>
              <a:t>Атанасов</a:t>
            </a:r>
            <a:r>
              <a:rPr lang="bg-BG" dirty="0"/>
              <a:t>, Деспина Тагари, Василис </a:t>
            </a:r>
            <a:r>
              <a:rPr lang="bg-BG" dirty="0" smtClean="0"/>
              <a:t>Нитсиакос</a:t>
            </a:r>
          </a:p>
          <a:p>
            <a:pPr algn="ctr"/>
            <a:r>
              <a:rPr lang="bg-BG" b="1" dirty="0" smtClean="0"/>
              <a:t>Изготвил</a:t>
            </a:r>
            <a:r>
              <a:rPr lang="bg-BG" b="1" dirty="0"/>
              <a:t>: </a:t>
            </a:r>
            <a:r>
              <a:rPr lang="bg-BG" dirty="0"/>
              <a:t>Светла </a:t>
            </a:r>
            <a:r>
              <a:rPr lang="bg-BG" dirty="0" smtClean="0"/>
              <a:t>Иванова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30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Бакалавърска програма „Антропология“ в НБУ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442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Обучението в програмата през първите две години </a:t>
            </a:r>
            <a:r>
              <a:rPr lang="ru-RU" dirty="0">
                <a:solidFill>
                  <a:schemeClr val="tx1"/>
                </a:solidFill>
              </a:rPr>
              <a:t>обхваща общо </a:t>
            </a:r>
            <a:r>
              <a:rPr lang="ru-RU" dirty="0" smtClean="0">
                <a:solidFill>
                  <a:schemeClr val="tx1"/>
                </a:solidFill>
              </a:rPr>
              <a:t>образование по </a:t>
            </a:r>
            <a:r>
              <a:rPr lang="ru-RU" dirty="0">
                <a:solidFill>
                  <a:schemeClr val="tx1"/>
                </a:solidFill>
              </a:rPr>
              <a:t>основни научни направления в </a:t>
            </a:r>
            <a:r>
              <a:rPr lang="ru-RU" dirty="0" smtClean="0">
                <a:solidFill>
                  <a:schemeClr val="tx1"/>
                </a:solidFill>
              </a:rPr>
              <a:t>курсове по антропология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обща </a:t>
            </a:r>
            <a:r>
              <a:rPr lang="ru-RU" dirty="0">
                <a:solidFill>
                  <a:schemeClr val="tx1"/>
                </a:solidFill>
              </a:rPr>
              <a:t>социология, </a:t>
            </a:r>
            <a:r>
              <a:rPr lang="ru-RU" dirty="0" smtClean="0">
                <a:solidFill>
                  <a:schemeClr val="tx1"/>
                </a:solidFill>
              </a:rPr>
              <a:t>политология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митология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религия, обща психология; </a:t>
            </a:r>
            <a:r>
              <a:rPr lang="ru-RU" dirty="0">
                <a:solidFill>
                  <a:schemeClr val="tx1"/>
                </a:solidFill>
              </a:rPr>
              <a:t>общообразователни курсове в областта на социалните, стопанските и </a:t>
            </a:r>
            <a:r>
              <a:rPr lang="ru-RU" dirty="0" smtClean="0">
                <a:solidFill>
                  <a:schemeClr val="tx1"/>
                </a:solidFill>
              </a:rPr>
              <a:t>правни науки, културата, изкуството и др.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През </a:t>
            </a:r>
            <a:r>
              <a:rPr lang="ru-RU" dirty="0">
                <a:solidFill>
                  <a:schemeClr val="accent2"/>
                </a:solidFill>
              </a:rPr>
              <a:t>третата и четвъртата година </a:t>
            </a:r>
            <a:r>
              <a:rPr lang="ru-RU" dirty="0">
                <a:solidFill>
                  <a:schemeClr val="tx1"/>
                </a:solidFill>
              </a:rPr>
              <a:t>обучението се организира в специализирани курсове и извънаудиторни учебни форми, водещи до </a:t>
            </a:r>
            <a:r>
              <a:rPr lang="ru-RU" dirty="0" smtClean="0">
                <a:solidFill>
                  <a:schemeClr val="tx1"/>
                </a:solidFill>
              </a:rPr>
              <a:t>професионална </a:t>
            </a:r>
            <a:r>
              <a:rPr lang="ru-RU" dirty="0">
                <a:solidFill>
                  <a:schemeClr val="tx1"/>
                </a:solidFill>
              </a:rPr>
              <a:t>квалификация</a:t>
            </a:r>
            <a:r>
              <a:rPr lang="ru-RU" dirty="0" smtClean="0">
                <a:solidFill>
                  <a:schemeClr val="tx1"/>
                </a:solidFill>
              </a:rPr>
              <a:t>. Получават се </a:t>
            </a:r>
            <a:r>
              <a:rPr lang="ru-RU" dirty="0">
                <a:solidFill>
                  <a:schemeClr val="tx1"/>
                </a:solidFill>
              </a:rPr>
              <a:t>знания за социалните структури и културните феномени, теории и методи в социалните науки, приложимостта на антропологичното познание в </a:t>
            </a:r>
            <a:r>
              <a:rPr lang="ru-RU" dirty="0" smtClean="0">
                <a:solidFill>
                  <a:schemeClr val="tx1"/>
                </a:solidFill>
              </a:rPr>
              <a:t>практиката.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Практическото </a:t>
            </a:r>
            <a:r>
              <a:rPr lang="ru-RU" dirty="0">
                <a:solidFill>
                  <a:schemeClr val="accent2"/>
                </a:solidFill>
              </a:rPr>
              <a:t>обучение </a:t>
            </a:r>
            <a:r>
              <a:rPr lang="ru-RU" dirty="0">
                <a:solidFill>
                  <a:schemeClr val="tx1"/>
                </a:solidFill>
              </a:rPr>
              <a:t>включва теренни </a:t>
            </a:r>
            <a:r>
              <a:rPr lang="ru-RU" dirty="0" smtClean="0">
                <a:solidFill>
                  <a:schemeClr val="tx1"/>
                </a:solidFill>
              </a:rPr>
              <a:t>изследвания, </a:t>
            </a:r>
            <a:r>
              <a:rPr lang="ru-RU" dirty="0">
                <a:solidFill>
                  <a:schemeClr val="tx1"/>
                </a:solidFill>
              </a:rPr>
              <a:t>практика към текущи </a:t>
            </a:r>
            <a:r>
              <a:rPr lang="ru-RU" dirty="0" smtClean="0">
                <a:solidFill>
                  <a:schemeClr val="tx1"/>
                </a:solidFill>
              </a:rPr>
              <a:t>изследователски проекти, анкетни проучвания, стаж.</a:t>
            </a:r>
          </a:p>
          <a:p>
            <a:r>
              <a:rPr lang="bg-BG" dirty="0" smtClean="0">
                <a:solidFill>
                  <a:schemeClr val="accent2"/>
                </a:solidFill>
              </a:rPr>
              <a:t>Възможни области за реализация </a:t>
            </a:r>
            <a:r>
              <a:rPr lang="bg-BG" dirty="0" smtClean="0">
                <a:solidFill>
                  <a:schemeClr val="tx1"/>
                </a:solidFill>
              </a:rPr>
              <a:t>след завършване на обучението -  </a:t>
            </a:r>
            <a:r>
              <a:rPr lang="ru-RU" dirty="0" smtClean="0">
                <a:solidFill>
                  <a:schemeClr val="tx1"/>
                </a:solidFill>
              </a:rPr>
              <a:t>политика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култура, туризъм, музеи, местно </a:t>
            </a:r>
            <a:r>
              <a:rPr lang="ru-RU" dirty="0">
                <a:solidFill>
                  <a:schemeClr val="tx1"/>
                </a:solidFill>
              </a:rPr>
              <a:t>самоуправление, </a:t>
            </a:r>
            <a:r>
              <a:rPr lang="ru-RU" dirty="0" smtClean="0">
                <a:solidFill>
                  <a:schemeClr val="tx1"/>
                </a:solidFill>
              </a:rPr>
              <a:t>държавна администрация, образование, наука, медии, реклама, човешки ресурси, неправителствени организации, консултантска дейност и др.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62300" y="2728913"/>
            <a:ext cx="5867400" cy="1400175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bg-BG" sz="4400" dirty="0" smtClean="0">
                <a:solidFill>
                  <a:schemeClr val="accent2"/>
                </a:solidFill>
              </a:rPr>
              <a:t>ЗАЩО ИЗБРАХ ДА УЧА АНТРОПОЛОГИЯ?</a:t>
            </a:r>
            <a:endParaRPr lang="bg-BG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743450" y="1600201"/>
            <a:ext cx="6838949" cy="45259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Записах </a:t>
            </a:r>
            <a:r>
              <a:rPr lang="bg-BG" dirty="0">
                <a:solidFill>
                  <a:schemeClr val="tx1"/>
                </a:solidFill>
              </a:rPr>
              <a:t>програма </a:t>
            </a:r>
            <a:r>
              <a:rPr lang="bg-BG" dirty="0" smtClean="0">
                <a:solidFill>
                  <a:schemeClr val="tx1"/>
                </a:solidFill>
              </a:rPr>
              <a:t>„Антропология“, </a:t>
            </a:r>
            <a:r>
              <a:rPr lang="bg-BG" dirty="0">
                <a:solidFill>
                  <a:schemeClr val="tx1"/>
                </a:solidFill>
              </a:rPr>
              <a:t>тъй като имах интерес към различните общества и народи, това което ги разделя и обвързва, и като цяло ми се искаше да изследвам човешкото многообразие. Исках да знам повече за човека като индивид, както и за човечеството като цяло. Това ме доведе до антропологията, т.нар. „наука за човека“, която под общ знаменател събира познанието за човека във всичките му направления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  <a:p>
            <a:endParaRPr lang="bg-BG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42925" y="1531937"/>
            <a:ext cx="3924300" cy="3116263"/>
          </a:xfrm>
        </p:spPr>
        <p:txBody>
          <a:bodyPr anchor="t">
            <a:noAutofit/>
          </a:bodyPr>
          <a:lstStyle/>
          <a:p>
            <a:pPr algn="r"/>
            <a:r>
              <a:rPr lang="bg-BG" dirty="0">
                <a:solidFill>
                  <a:schemeClr val="accent2"/>
                </a:solidFill>
              </a:rPr>
              <a:t>Кристиян </a:t>
            </a:r>
            <a:r>
              <a:rPr lang="bg-BG" dirty="0" smtClean="0">
                <a:solidFill>
                  <a:schemeClr val="accent2"/>
                </a:solidFill>
              </a:rPr>
              <a:t>Караиванов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>
                <a:solidFill>
                  <a:schemeClr val="tx1"/>
                </a:solidFill>
              </a:rPr>
              <a:t>студент четвърта </a:t>
            </a:r>
            <a:r>
              <a:rPr lang="bg-BG" sz="2000" dirty="0" smtClean="0">
                <a:solidFill>
                  <a:schemeClr val="tx1"/>
                </a:solidFill>
              </a:rPr>
              <a:t>година в</a:t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>БП „Антропология“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957" y="-908745"/>
            <a:ext cx="1154483" cy="240065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„</a:t>
            </a:r>
            <a:endParaRPr lang="bg-BG" sz="15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12407" y="5073133"/>
            <a:ext cx="11544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“</a:t>
            </a:r>
            <a:endParaRPr lang="bg-BG" sz="1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743450" y="1600201"/>
            <a:ext cx="68389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</a:rPr>
              <a:t>Избрах да уча </a:t>
            </a:r>
            <a:r>
              <a:rPr lang="bg-BG" dirty="0" smtClean="0">
                <a:solidFill>
                  <a:schemeClr val="tx1"/>
                </a:solidFill>
              </a:rPr>
              <a:t>антопология</a:t>
            </a:r>
            <a:r>
              <a:rPr lang="bg-BG" dirty="0">
                <a:solidFill>
                  <a:schemeClr val="tx1"/>
                </a:solidFill>
              </a:rPr>
              <a:t>, защото е много интересна наука. Винаги са ме впечатлявали различните култури по </a:t>
            </a:r>
            <a:r>
              <a:rPr lang="bg-BG" dirty="0" smtClean="0">
                <a:solidFill>
                  <a:schemeClr val="tx1"/>
                </a:solidFill>
              </a:rPr>
              <a:t>света </a:t>
            </a:r>
            <a:r>
              <a:rPr lang="bg-BG" dirty="0">
                <a:solidFill>
                  <a:schemeClr val="tx1"/>
                </a:solidFill>
              </a:rPr>
              <a:t>и човекът като цяло. Учейки </a:t>
            </a:r>
            <a:r>
              <a:rPr lang="bg-BG" dirty="0" smtClean="0">
                <a:solidFill>
                  <a:schemeClr val="tx1"/>
                </a:solidFill>
              </a:rPr>
              <a:t>антропология</a:t>
            </a:r>
            <a:r>
              <a:rPr lang="bg-BG" dirty="0">
                <a:solidFill>
                  <a:schemeClr val="tx1"/>
                </a:solidFill>
              </a:rPr>
              <a:t>, придобиваш умения за общуване с </a:t>
            </a:r>
            <a:r>
              <a:rPr lang="bg-BG" dirty="0" smtClean="0">
                <a:solidFill>
                  <a:schemeClr val="tx1"/>
                </a:solidFill>
              </a:rPr>
              <a:t>хората </a:t>
            </a:r>
            <a:r>
              <a:rPr lang="bg-BG" dirty="0">
                <a:solidFill>
                  <a:schemeClr val="tx1"/>
                </a:solidFill>
              </a:rPr>
              <a:t>не само вербално, но и четейки техните емоции и </a:t>
            </a:r>
            <a:r>
              <a:rPr lang="bg-BG" dirty="0" smtClean="0">
                <a:solidFill>
                  <a:schemeClr val="tx1"/>
                </a:solidFill>
              </a:rPr>
              <a:t>език </a:t>
            </a:r>
            <a:r>
              <a:rPr lang="bg-BG" dirty="0">
                <a:solidFill>
                  <a:schemeClr val="tx1"/>
                </a:solidFill>
              </a:rPr>
              <a:t>на тялото. Смятам че умения за ефективна комуникация, аналитично и критично мислене са важни за </a:t>
            </a:r>
            <a:r>
              <a:rPr lang="bg-BG" dirty="0" smtClean="0">
                <a:solidFill>
                  <a:schemeClr val="tx1"/>
                </a:solidFill>
              </a:rPr>
              <a:t>свят</a:t>
            </a:r>
            <a:r>
              <a:rPr lang="bg-BG" dirty="0">
                <a:solidFill>
                  <a:schemeClr val="tx1"/>
                </a:solidFill>
              </a:rPr>
              <a:t>, който продължава да се диверсифицира и се превръща в предизвикателство за всички професии, които работят с хора.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42925" y="1531937"/>
            <a:ext cx="3924300" cy="3116263"/>
          </a:xfrm>
        </p:spPr>
        <p:txBody>
          <a:bodyPr anchor="t">
            <a:noAutofit/>
          </a:bodyPr>
          <a:lstStyle/>
          <a:p>
            <a:pPr algn="r"/>
            <a:r>
              <a:rPr lang="bg-BG" dirty="0">
                <a:solidFill>
                  <a:schemeClr val="accent2"/>
                </a:solidFill>
              </a:rPr>
              <a:t>Илиана </a:t>
            </a:r>
            <a:r>
              <a:rPr lang="bg-BG" dirty="0" smtClean="0">
                <a:solidFill>
                  <a:schemeClr val="accent2"/>
                </a:solidFill>
              </a:rPr>
              <a:t>Димитрова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>
                <a:solidFill>
                  <a:schemeClr val="tx1"/>
                </a:solidFill>
              </a:rPr>
              <a:t>студент четвърта </a:t>
            </a:r>
            <a:r>
              <a:rPr lang="bg-BG" sz="2000" dirty="0" smtClean="0">
                <a:solidFill>
                  <a:schemeClr val="tx1"/>
                </a:solidFill>
              </a:rPr>
              <a:t>година в</a:t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>БП „Антропология“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957" y="-908745"/>
            <a:ext cx="1154483" cy="240065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„</a:t>
            </a:r>
            <a:endParaRPr lang="bg-BG" sz="15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12407" y="5073133"/>
            <a:ext cx="11544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“</a:t>
            </a:r>
            <a:endParaRPr lang="bg-BG" sz="1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743450" y="809625"/>
            <a:ext cx="6838949" cy="5316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</a:rPr>
              <a:t>Трудно бих изброила </a:t>
            </a:r>
            <a:r>
              <a:rPr lang="bg-BG" dirty="0">
                <a:solidFill>
                  <a:schemeClr val="tx1"/>
                </a:solidFill>
              </a:rPr>
              <a:t>всички онези подбуди, които в крайна сметка ме доведоха тук – в света на </a:t>
            </a:r>
            <a:r>
              <a:rPr lang="bg-BG" dirty="0" smtClean="0">
                <a:solidFill>
                  <a:schemeClr val="tx1"/>
                </a:solidFill>
              </a:rPr>
              <a:t>антропологията</a:t>
            </a:r>
            <a:r>
              <a:rPr lang="bg-BG" dirty="0">
                <a:solidFill>
                  <a:schemeClr val="tx1"/>
                </a:solidFill>
              </a:rPr>
              <a:t>. Оказа се, че това е единственото място от всички светове, където безкрайните ми интереси по един или друг начин успяват да се преплетат. Изкуство, танци, музика</a:t>
            </a:r>
            <a:r>
              <a:rPr lang="bg-BG" dirty="0" smtClean="0">
                <a:solidFill>
                  <a:schemeClr val="tx1"/>
                </a:solidFill>
              </a:rPr>
              <a:t>, кино</a:t>
            </a:r>
            <a:r>
              <a:rPr lang="bg-BG" dirty="0">
                <a:solidFill>
                  <a:schemeClr val="tx1"/>
                </a:solidFill>
              </a:rPr>
              <a:t>, </a:t>
            </a:r>
            <a:r>
              <a:rPr lang="bg-BG" dirty="0" smtClean="0">
                <a:solidFill>
                  <a:schemeClr val="tx1"/>
                </a:solidFill>
              </a:rPr>
              <a:t>митология</a:t>
            </a:r>
            <a:r>
              <a:rPr lang="bg-BG" dirty="0">
                <a:solidFill>
                  <a:schemeClr val="tx1"/>
                </a:solidFill>
              </a:rPr>
              <a:t>, религия, език и всеки един продукт на културата и на човешкия усет за естетика и самоусъвършенстване </a:t>
            </a:r>
            <a:r>
              <a:rPr lang="bg-BG" dirty="0" smtClean="0">
                <a:solidFill>
                  <a:schemeClr val="tx1"/>
                </a:solidFill>
              </a:rPr>
              <a:t>влизат </a:t>
            </a:r>
            <a:r>
              <a:rPr lang="bg-BG" dirty="0">
                <a:solidFill>
                  <a:schemeClr val="tx1"/>
                </a:solidFill>
              </a:rPr>
              <a:t>в обсега на вечната ми потребност за знание. А </a:t>
            </a:r>
            <a:r>
              <a:rPr lang="bg-BG" dirty="0" smtClean="0">
                <a:solidFill>
                  <a:schemeClr val="tx1"/>
                </a:solidFill>
              </a:rPr>
              <a:t>антропологията </a:t>
            </a:r>
            <a:r>
              <a:rPr lang="bg-BG" dirty="0">
                <a:solidFill>
                  <a:schemeClr val="tx1"/>
                </a:solidFill>
              </a:rPr>
              <a:t>като наука, изучаваща човека и неговото развитие, </a:t>
            </a:r>
            <a:r>
              <a:rPr lang="bg-BG" dirty="0" smtClean="0">
                <a:solidFill>
                  <a:schemeClr val="tx1"/>
                </a:solidFill>
              </a:rPr>
              <a:t>най-пълно задоволява </a:t>
            </a:r>
            <a:r>
              <a:rPr lang="bg-BG" dirty="0">
                <a:solidFill>
                  <a:schemeClr val="tx1"/>
                </a:solidFill>
              </a:rPr>
              <a:t>тази потребност.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42925" y="1531937"/>
            <a:ext cx="3924300" cy="3116263"/>
          </a:xfrm>
        </p:spPr>
        <p:txBody>
          <a:bodyPr anchor="t">
            <a:noAutofit/>
          </a:bodyPr>
          <a:lstStyle/>
          <a:p>
            <a:pPr algn="r"/>
            <a:r>
              <a:rPr lang="bg-BG" dirty="0">
                <a:solidFill>
                  <a:schemeClr val="accent2"/>
                </a:solidFill>
              </a:rPr>
              <a:t>Роберта </a:t>
            </a:r>
            <a:r>
              <a:rPr lang="bg-BG" dirty="0" smtClean="0">
                <a:solidFill>
                  <a:schemeClr val="accent2"/>
                </a:solidFill>
              </a:rPr>
              <a:t/>
            </a:r>
            <a:br>
              <a:rPr lang="bg-BG" dirty="0" smtClean="0">
                <a:solidFill>
                  <a:schemeClr val="accent2"/>
                </a:solidFill>
              </a:rPr>
            </a:br>
            <a:r>
              <a:rPr lang="bg-BG" dirty="0" smtClean="0">
                <a:solidFill>
                  <a:schemeClr val="accent2"/>
                </a:solidFill>
              </a:rPr>
              <a:t>Колева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>
                <a:solidFill>
                  <a:schemeClr val="tx1"/>
                </a:solidFill>
              </a:rPr>
              <a:t>студент </a:t>
            </a:r>
            <a:r>
              <a:rPr lang="bg-BG" sz="2000" dirty="0" smtClean="0">
                <a:solidFill>
                  <a:schemeClr val="tx1"/>
                </a:solidFill>
              </a:rPr>
              <a:t>втора година в</a:t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>БП „Антропология“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957" y="-908745"/>
            <a:ext cx="1154483" cy="240065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„</a:t>
            </a:r>
            <a:endParaRPr lang="bg-BG" sz="15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12407" y="5073133"/>
            <a:ext cx="11544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“</a:t>
            </a:r>
            <a:endParaRPr lang="bg-BG" sz="1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743450" y="552451"/>
            <a:ext cx="6838949" cy="5478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</a:rPr>
              <a:t>Избрах тази специалност, тъй като антропологията е многопластова и всеобхватна наука, </a:t>
            </a:r>
            <a:r>
              <a:rPr lang="bg-BG" dirty="0" smtClean="0">
                <a:solidFill>
                  <a:schemeClr val="tx1"/>
                </a:solidFill>
              </a:rPr>
              <a:t>изучаваща </a:t>
            </a:r>
            <a:r>
              <a:rPr lang="bg-BG" dirty="0">
                <a:solidFill>
                  <a:schemeClr val="tx1"/>
                </a:solidFill>
              </a:rPr>
              <a:t>различни аспекти </a:t>
            </a:r>
            <a:r>
              <a:rPr lang="bg-BG" dirty="0" smtClean="0">
                <a:solidFill>
                  <a:schemeClr val="tx1"/>
                </a:solidFill>
              </a:rPr>
              <a:t>от човешкия </a:t>
            </a:r>
            <a:r>
              <a:rPr lang="bg-BG" dirty="0">
                <a:solidFill>
                  <a:schemeClr val="tx1"/>
                </a:solidFill>
              </a:rPr>
              <a:t>живот, развитието и организацията на отделните общества, а допирните ѝ точки с </a:t>
            </a:r>
            <a:r>
              <a:rPr lang="bg-BG" dirty="0" smtClean="0">
                <a:solidFill>
                  <a:schemeClr val="tx1"/>
                </a:solidFill>
              </a:rPr>
              <a:t>други дисциплини като </a:t>
            </a:r>
            <a:r>
              <a:rPr lang="bg-BG" dirty="0">
                <a:solidFill>
                  <a:schemeClr val="tx1"/>
                </a:solidFill>
              </a:rPr>
              <a:t>социология, психология, политология, </a:t>
            </a:r>
            <a:r>
              <a:rPr lang="bg-BG" dirty="0" smtClean="0">
                <a:solidFill>
                  <a:schemeClr val="tx1"/>
                </a:solidFill>
              </a:rPr>
              <a:t>философия, история </a:t>
            </a:r>
            <a:r>
              <a:rPr lang="bg-BG" dirty="0">
                <a:solidFill>
                  <a:schemeClr val="tx1"/>
                </a:solidFill>
              </a:rPr>
              <a:t>и </a:t>
            </a:r>
            <a:r>
              <a:rPr lang="bg-BG" dirty="0" smtClean="0">
                <a:solidFill>
                  <a:schemeClr val="tx1"/>
                </a:solidFill>
              </a:rPr>
              <a:t>мн. др. </a:t>
            </a:r>
            <a:r>
              <a:rPr lang="bg-BG" dirty="0">
                <a:solidFill>
                  <a:schemeClr val="tx1"/>
                </a:solidFill>
              </a:rPr>
              <a:t>я правят безкрайно интересна за </a:t>
            </a:r>
            <a:r>
              <a:rPr lang="bg-BG" dirty="0" smtClean="0">
                <a:solidFill>
                  <a:schemeClr val="tx1"/>
                </a:solidFill>
              </a:rPr>
              <a:t>изучаване, с на практика неизчерпаемото разнообразие от теми и въпроси, които разглежда. Това, което търся за себе си е широко хуманитарно знание, умения за дълбоко разбиране на индивидуалните и групови процеси и по-глобален и трезв поглед върху сложния свят, който обитаваме днес.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42925" y="1531937"/>
            <a:ext cx="3924300" cy="3116263"/>
          </a:xfrm>
        </p:spPr>
        <p:txBody>
          <a:bodyPr anchor="t">
            <a:noAutofit/>
          </a:bodyPr>
          <a:lstStyle/>
          <a:p>
            <a:pPr algn="r"/>
            <a:r>
              <a:rPr lang="bg-BG" dirty="0" smtClean="0">
                <a:solidFill>
                  <a:schemeClr val="accent2"/>
                </a:solidFill>
              </a:rPr>
              <a:t>Светла</a:t>
            </a:r>
            <a:br>
              <a:rPr lang="bg-BG" dirty="0" smtClean="0">
                <a:solidFill>
                  <a:schemeClr val="accent2"/>
                </a:solidFill>
              </a:rPr>
            </a:br>
            <a:r>
              <a:rPr lang="bg-BG" dirty="0" smtClean="0">
                <a:solidFill>
                  <a:schemeClr val="accent2"/>
                </a:solidFill>
              </a:rPr>
              <a:t>Иванова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2000" dirty="0">
                <a:solidFill>
                  <a:schemeClr val="tx1"/>
                </a:solidFill>
              </a:rPr>
              <a:t>студент </a:t>
            </a:r>
            <a:r>
              <a:rPr lang="bg-BG" sz="2000" dirty="0" smtClean="0">
                <a:solidFill>
                  <a:schemeClr val="tx1"/>
                </a:solidFill>
              </a:rPr>
              <a:t>трета година в</a:t>
            </a:r>
            <a:br>
              <a:rPr lang="bg-BG" sz="2000" dirty="0" smtClean="0">
                <a:solidFill>
                  <a:schemeClr val="tx1"/>
                </a:solidFill>
              </a:rPr>
            </a:br>
            <a:r>
              <a:rPr lang="bg-BG" sz="2000" dirty="0" smtClean="0">
                <a:solidFill>
                  <a:schemeClr val="tx1"/>
                </a:solidFill>
              </a:rPr>
              <a:t>БП „Антропология“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957" y="-908745"/>
            <a:ext cx="1154483" cy="240065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„</a:t>
            </a:r>
            <a:endParaRPr lang="bg-BG" sz="15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12407" y="5073133"/>
            <a:ext cx="11544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0" dirty="0" smtClean="0">
                <a:solidFill>
                  <a:schemeClr val="accent2"/>
                </a:solidFill>
              </a:rPr>
              <a:t>“</a:t>
            </a:r>
            <a:endParaRPr lang="bg-BG" sz="1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1890713" y="2401342"/>
            <a:ext cx="8410574" cy="2055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400" dirty="0" smtClean="0">
                <a:solidFill>
                  <a:schemeClr val="accent2"/>
                </a:solidFill>
              </a:rPr>
              <a:t>УЧАСТИЯ В ШКОЛИ ПО АНТРОПОЛОГИЯ И ТЕРЕННИ ИЗСЛЕДВАНИЯ </a:t>
            </a:r>
            <a:endParaRPr lang="bg-BG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309563"/>
            <a:ext cx="5454649" cy="3068240"/>
          </a:xfr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0"/>
          <a:stretch/>
        </p:blipFill>
        <p:spPr>
          <a:xfrm>
            <a:off x="9420224" y="4663023"/>
            <a:ext cx="2419349" cy="1875938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" y="3476878"/>
            <a:ext cx="5443703" cy="3062083"/>
          </a:xfrm>
          <a:prstGeom prst="rect">
            <a:avLst/>
          </a:prstGeom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64" y="1995556"/>
            <a:ext cx="3837484" cy="2555862"/>
          </a:xfrm>
          <a:prstGeom prst="rect">
            <a:avLst/>
          </a:prstGeom>
        </p:spPr>
      </p:pic>
      <p:pic>
        <p:nvPicPr>
          <p:cNvPr id="19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7"/>
          <a:stretch/>
        </p:blipFill>
        <p:spPr>
          <a:xfrm>
            <a:off x="5973264" y="309632"/>
            <a:ext cx="3837484" cy="1577558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64" y="4663023"/>
            <a:ext cx="3334999" cy="1875937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/>
          <a:stretch/>
        </p:blipFill>
        <p:spPr>
          <a:xfrm rot="5400000">
            <a:off x="9350180" y="872931"/>
            <a:ext cx="3052693" cy="1926094"/>
          </a:xfrm>
          <a:prstGeom prst="rect">
            <a:avLst/>
          </a:prstGeom>
        </p:spPr>
      </p:pic>
      <p:pic>
        <p:nvPicPr>
          <p:cNvPr id="22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80" y="3476878"/>
            <a:ext cx="1926094" cy="107453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226800" y="2893300"/>
            <a:ext cx="2564078" cy="25640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ectangle 25"/>
          <p:cNvSpPr/>
          <p:nvPr/>
        </p:nvSpPr>
        <p:spPr>
          <a:xfrm>
            <a:off x="4226800" y="3293800"/>
            <a:ext cx="25640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Теренна</a:t>
            </a:r>
            <a:br>
              <a:rPr lang="ru-RU" dirty="0"/>
            </a:br>
            <a:r>
              <a:rPr lang="ru-RU" dirty="0"/>
              <a:t> практика „Национална политика, граници </a:t>
            </a:r>
            <a:br>
              <a:rPr lang="ru-RU" dirty="0"/>
            </a:br>
            <a:r>
              <a:rPr lang="ru-RU" dirty="0"/>
              <a:t>и музеи“ </a:t>
            </a:r>
            <a:br>
              <a:rPr lang="ru-RU" dirty="0"/>
            </a:br>
            <a:r>
              <a:rPr lang="bg-BG" dirty="0">
                <a:solidFill>
                  <a:schemeClr val="accent2"/>
                </a:solidFill>
              </a:rPr>
              <a:t>Видин, </a:t>
            </a:r>
            <a:r>
              <a:rPr lang="ru-RU" dirty="0" smtClean="0">
                <a:solidFill>
                  <a:schemeClr val="accent2"/>
                </a:solidFill>
              </a:rPr>
              <a:t>2019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Custom 3">
      <a:dk1>
        <a:sysClr val="windowText" lastClr="000000"/>
      </a:dk1>
      <a:lt1>
        <a:sysClr val="window" lastClr="FFFFFF"/>
      </a:lt1>
      <a:dk2>
        <a:srgbClr val="00173A"/>
      </a:dk2>
      <a:lt2>
        <a:srgbClr val="DFE6D0"/>
      </a:lt2>
      <a:accent1>
        <a:srgbClr val="759AA5"/>
      </a:accent1>
      <a:accent2>
        <a:srgbClr val="FFFF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1953</TotalTime>
  <Words>616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АНТРОПОЛОГИЯ</vt:lpstr>
      <vt:lpstr>Бакалавърска програма „Антропология“ в НБУ</vt:lpstr>
      <vt:lpstr>ЗАЩО ИЗБРАХ ДА УЧА АНТРОПОЛОГИЯ?</vt:lpstr>
      <vt:lpstr>Кристиян Караиванов студент четвърта година в БП „Антропология“</vt:lpstr>
      <vt:lpstr>Илиана Димитрова студент четвърта година в БП „Антропология“</vt:lpstr>
      <vt:lpstr>Роберта  Колева студент втора година в БП „Антропология“</vt:lpstr>
      <vt:lpstr>Светла Иванова студент трета година в БП „Антропология“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БЛАГОДАРИМ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Kristiyan Karaivanov</dc:creator>
  <cp:lastModifiedBy>Svetla</cp:lastModifiedBy>
  <cp:revision>75</cp:revision>
  <dcterms:created xsi:type="dcterms:W3CDTF">2020-05-16T14:21:38Z</dcterms:created>
  <dcterms:modified xsi:type="dcterms:W3CDTF">2020-05-19T03:51:50Z</dcterms:modified>
</cp:coreProperties>
</file>